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2" name="Уровень текста 1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21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30" name="Уровень текста 1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39" name="Уровень текста 1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48" name="Уровень текста 1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5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73" name="Уровень текста 1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83" name="Рисунок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Уровень текста 1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1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Заголовок 1"/>
          <p:cNvSpPr txBox="1"/>
          <p:nvPr>
            <p:ph type="ctrTitle"/>
          </p:nvPr>
        </p:nvSpPr>
        <p:spPr>
          <a:xfrm>
            <a:off x="685800" y="764705"/>
            <a:ext cx="7772400" cy="1800200"/>
          </a:xfrm>
          <a:prstGeom prst="rect">
            <a:avLst/>
          </a:prstGeom>
        </p:spPr>
        <p:txBody>
          <a:bodyPr/>
          <a:lstStyle/>
          <a:p>
            <a:pPr defTabSz="621791">
              <a:defRPr b="1" i="1" sz="2924"/>
            </a:pPr>
            <a:r>
              <a:t>Инклюзивный </a:t>
            </a:r>
            <a:br/>
            <a:r>
              <a:t>коворкинг- центр</a:t>
            </a:r>
            <a:br/>
            <a:r>
              <a:t>«СТОП! СНЯТО»</a:t>
            </a:r>
            <a:br/>
          </a:p>
        </p:txBody>
      </p:sp>
      <p:sp>
        <p:nvSpPr>
          <p:cNvPr id="95" name="Подзаголовок 2"/>
          <p:cNvSpPr txBox="1"/>
          <p:nvPr>
            <p:ph type="subTitle" sz="quarter" idx="1"/>
          </p:nvPr>
        </p:nvSpPr>
        <p:spPr>
          <a:xfrm>
            <a:off x="5724128" y="4941168"/>
            <a:ext cx="3096345" cy="1800201"/>
          </a:xfrm>
          <a:prstGeom prst="rect">
            <a:avLst/>
          </a:prstGeom>
        </p:spPr>
        <p:txBody>
          <a:bodyPr/>
          <a:lstStyle/>
          <a:p>
            <a:pPr/>
            <a:r>
              <a:t>город Волжск, республика Марий Эл</a:t>
            </a:r>
          </a:p>
        </p:txBody>
      </p:sp>
      <p:pic>
        <p:nvPicPr>
          <p:cNvPr id="9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57730" y="27856"/>
            <a:ext cx="827585" cy="842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52320" y="96121"/>
            <a:ext cx="870300" cy="705943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3527" y="3356991"/>
            <a:ext cx="5376599" cy="3024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Заголовок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 sz="2800"/>
            </a:pPr>
            <a:r>
              <a:t>Направления творческой деятельности</a:t>
            </a:r>
            <a:br/>
          </a:p>
        </p:txBody>
      </p:sp>
      <p:pic>
        <p:nvPicPr>
          <p:cNvPr id="10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0" r="0" b="16974"/>
          <a:stretch>
            <a:fillRect/>
          </a:stretch>
        </p:blipFill>
        <p:spPr>
          <a:xfrm>
            <a:off x="179511" y="980729"/>
            <a:ext cx="3212176" cy="2000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44207" y="3819469"/>
            <a:ext cx="2106235" cy="2808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88224" y="948423"/>
            <a:ext cx="2106235" cy="28083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7504" y="3140967"/>
            <a:ext cx="3312368" cy="24842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Picture 2" descr="Picture 2"/>
          <p:cNvPicPr>
            <a:picLocks noChangeAspect="1"/>
          </p:cNvPicPr>
          <p:nvPr/>
        </p:nvPicPr>
        <p:blipFill>
          <a:blip r:embed="rId6">
            <a:extLst/>
          </a:blip>
          <a:srcRect l="9420" t="0" r="0" b="0"/>
          <a:stretch>
            <a:fillRect/>
          </a:stretch>
        </p:blipFill>
        <p:spPr>
          <a:xfrm>
            <a:off x="3313403" y="4653136"/>
            <a:ext cx="3130806" cy="1944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Picture 3" descr="Picture 3"/>
          <p:cNvPicPr>
            <a:picLocks noChangeAspect="1"/>
          </p:cNvPicPr>
          <p:nvPr/>
        </p:nvPicPr>
        <p:blipFill>
          <a:blip r:embed="rId7">
            <a:extLst/>
          </a:blip>
          <a:srcRect l="5242" t="0" r="0" b="0"/>
          <a:stretch>
            <a:fillRect/>
          </a:stretch>
        </p:blipFill>
        <p:spPr>
          <a:xfrm>
            <a:off x="3330043" y="1823148"/>
            <a:ext cx="3228446" cy="19164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Заголовок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sz="4000"/>
            </a:lvl1pPr>
          </a:lstStyle>
          <a:p>
            <a:pPr/>
            <a:r>
              <a:t>Условия адаптации мастерской</a:t>
            </a:r>
          </a:p>
        </p:txBody>
      </p:sp>
      <p:sp>
        <p:nvSpPr>
          <p:cNvPr id="109" name="Объект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ts val="600"/>
              </a:spcBef>
              <a:defRPr sz="2700"/>
            </a:pPr>
            <a:r>
              <a:t>Диагностическое обследование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/>
            </a:pPr>
            <a:r>
              <a:t>Подбор групп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/>
            </a:pPr>
            <a:r>
              <a:t>Зонирование пространства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/>
            </a:pPr>
            <a:r>
              <a:t>Написание программы (в том числе поведенческой)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/>
            </a:pPr>
            <a:r>
              <a:t>Расписание. Визуальная и поведенческая поддержка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/>
            </a:pPr>
            <a:r>
              <a:t>Сопровождение  тьютера (волонтер-наставник)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/>
            </a:pPr>
            <a:r>
              <a:t>Четкий рабочий график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/>
            </a:pPr>
            <a:r>
              <a:t>Четкие инструкции (наглядный ряд) 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700"/>
            </a:pPr>
            <a:r>
              <a:t>Прописанный договор (поведенческий, акт выполненных работ)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Заголовок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sz="4000"/>
            </a:lvl1pPr>
          </a:lstStyle>
          <a:p>
            <a:pPr/>
            <a:r>
              <a:t>Методики обследования</a:t>
            </a:r>
          </a:p>
        </p:txBody>
      </p:sp>
      <p:sp>
        <p:nvSpPr>
          <p:cNvPr id="112" name="Объект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  <a:defRPr sz="2700"/>
            </a:pPr>
            <a:r>
              <a:t>Младший возраст -  VB-MAPP Марка Сандберга – программа оценки навыков речи и социального взаимодействия для детей с аутизмом и другими нарушениями развития.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/>
            </a:pPr>
            <a:r>
              <a:t>Старший возраст -  FISH для оценки функциональных навыков и навыков самостоятельности.По результатам обследования определяются цели развития по 7направлениям: адаптивное поведение, аффективно-эмоциональные, когнитивные, сенсомоторные, социальные, речевые, профессиональные навыки.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Заголовок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77823">
              <a:defRPr b="1" sz="3455"/>
            </a:lvl1pPr>
          </a:lstStyle>
          <a:p>
            <a:pPr/>
            <a:r>
              <a:t>Тесты и методики для определения уровня развития творческих способностей</a:t>
            </a:r>
          </a:p>
        </p:txBody>
      </p:sp>
      <p:sp>
        <p:nvSpPr>
          <p:cNvPr id="115" name="Объект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Наблюдение и пробы!!!</a:t>
            </a:r>
          </a:p>
          <a:p>
            <a:pPr/>
            <a:r>
              <a:t>«Незаконченный рисунок» (автор Э. П. Торренс)</a:t>
            </a:r>
          </a:p>
          <a:p>
            <a:pPr/>
            <a:r>
              <a:t>«Дорисовывание» (автор Е. П. Торренс)</a:t>
            </a:r>
          </a:p>
          <a:p>
            <a:pPr/>
            <a:r>
              <a:t>«Солнце в комнате» (авторы: В.Синельников, В. Кудрявцев)</a:t>
            </a:r>
          </a:p>
          <a:p>
            <a:pPr/>
            <a:r>
              <a:t>Васько, Е. «Развиваем музыкальные способности».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Заголовок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Программа</a:t>
            </a:r>
          </a:p>
        </p:txBody>
      </p:sp>
      <p:sp>
        <p:nvSpPr>
          <p:cNvPr id="118" name="Объект 2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  <a:defRPr sz="2700"/>
            </a:pPr>
            <a:r>
              <a:t>Для людей с РАС и другими ментальными особенностями наиболее эффективными являются методы обучения, основанные на прикладном анализе поведения.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/>
            </a:pPr>
            <a:r>
              <a:t>Работа обязательно должна включать развитие его коммуникации. Трудности коммуникации и социальных навыков относят к ключевым дефицитам РАС.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700"/>
            </a:pPr>
            <a:r>
              <a:t>К ключевым навыкам относят развитие мотивации, реакции на множественные сигналы, саморегуляцию и самостоятельную инициацию.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052" y="764704"/>
            <a:ext cx="8894624" cy="50008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3"/>
          <p:cNvSpPr txBox="1"/>
          <p:nvPr>
            <p:ph type="title"/>
          </p:nvPr>
        </p:nvSpPr>
        <p:spPr>
          <a:xfrm>
            <a:off x="457200" y="-1"/>
            <a:ext cx="8229600" cy="1268763"/>
          </a:xfrm>
          <a:prstGeom prst="rect">
            <a:avLst/>
          </a:prstGeom>
        </p:spPr>
        <p:txBody>
          <a:bodyPr/>
          <a:lstStyle>
            <a:lvl1pPr>
              <a:defRPr b="1" sz="3600"/>
            </a:lvl1pPr>
          </a:lstStyle>
          <a:p>
            <a:pPr/>
            <a:r>
              <a:t>Канцблок</a:t>
            </a:r>
          </a:p>
        </p:txBody>
      </p:sp>
      <p:pic>
        <p:nvPicPr>
          <p:cNvPr id="12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5409" y="1268761"/>
            <a:ext cx="1858227" cy="24802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59867" y="1268761"/>
            <a:ext cx="1886924" cy="24802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58729" y="3887939"/>
            <a:ext cx="2111662" cy="28185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Picture 7" descr="Picture 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92909" y="3921107"/>
            <a:ext cx="2113926" cy="28185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Picture 9" descr="Picture 9"/>
          <p:cNvPicPr>
            <a:picLocks noChangeAspect="1"/>
          </p:cNvPicPr>
          <p:nvPr/>
        </p:nvPicPr>
        <p:blipFill>
          <a:blip r:embed="rId6">
            <a:extLst/>
          </a:blip>
          <a:srcRect l="0" t="8051" r="7311" b="11110"/>
          <a:stretch>
            <a:fillRect/>
          </a:stretch>
        </p:blipFill>
        <p:spPr>
          <a:xfrm>
            <a:off x="6343608" y="1340767"/>
            <a:ext cx="2026782" cy="23568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Picture 10" descr="Picture 10"/>
          <p:cNvPicPr>
            <a:picLocks noChangeAspect="1"/>
          </p:cNvPicPr>
          <p:nvPr/>
        </p:nvPicPr>
        <p:blipFill>
          <a:blip r:embed="rId7">
            <a:extLst/>
          </a:blip>
          <a:srcRect l="5649" t="9210" r="0" b="9119"/>
          <a:stretch>
            <a:fillRect/>
          </a:stretch>
        </p:blipFill>
        <p:spPr>
          <a:xfrm>
            <a:off x="539552" y="3921107"/>
            <a:ext cx="2448273" cy="28256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Заголовок 1"/>
          <p:cNvSpPr txBox="1"/>
          <p:nvPr>
            <p:ph type="title"/>
          </p:nvPr>
        </p:nvSpPr>
        <p:spPr>
          <a:xfrm>
            <a:off x="467543" y="116631"/>
            <a:ext cx="8229601" cy="1080122"/>
          </a:xfrm>
          <a:prstGeom prst="rect">
            <a:avLst/>
          </a:prstGeom>
        </p:spPr>
        <p:txBody>
          <a:bodyPr/>
          <a:lstStyle>
            <a:lvl1pPr>
              <a:defRPr b="1" sz="4000"/>
            </a:lvl1pPr>
          </a:lstStyle>
          <a:p>
            <a:pPr/>
            <a:r>
              <a:t>Глинка</a:t>
            </a:r>
          </a:p>
        </p:txBody>
      </p:sp>
      <p:pic>
        <p:nvPicPr>
          <p:cNvPr id="13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7543" y="1196751"/>
            <a:ext cx="2330322" cy="2479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l="0" t="0" r="0" b="13978"/>
          <a:stretch>
            <a:fillRect/>
          </a:stretch>
        </p:blipFill>
        <p:spPr>
          <a:xfrm>
            <a:off x="3635895" y="1216725"/>
            <a:ext cx="2163764" cy="24799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88224" y="1216724"/>
            <a:ext cx="2036516" cy="24948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71599" y="4265640"/>
            <a:ext cx="2974977" cy="2231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Picture 6" descr="Picture 6"/>
          <p:cNvPicPr>
            <a:picLocks noChangeAspect="1"/>
          </p:cNvPicPr>
          <p:nvPr/>
        </p:nvPicPr>
        <p:blipFill>
          <a:blip r:embed="rId6">
            <a:extLst/>
          </a:blip>
          <a:srcRect l="12781" t="4885" r="0" b="27720"/>
          <a:stretch>
            <a:fillRect/>
          </a:stretch>
        </p:blipFill>
        <p:spPr>
          <a:xfrm>
            <a:off x="5220072" y="4204589"/>
            <a:ext cx="2251545" cy="23197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Заголовок 1"/>
          <p:cNvSpPr txBox="1"/>
          <p:nvPr>
            <p:ph type="title"/>
          </p:nvPr>
        </p:nvSpPr>
        <p:spPr>
          <a:xfrm>
            <a:off x="457200" y="274638"/>
            <a:ext cx="8229600" cy="778099"/>
          </a:xfrm>
          <a:prstGeom prst="rect">
            <a:avLst/>
          </a:prstGeom>
        </p:spPr>
        <p:txBody>
          <a:bodyPr/>
          <a:lstStyle>
            <a:lvl1pPr>
              <a:defRPr b="1" sz="4000"/>
            </a:lvl1pPr>
          </a:lstStyle>
          <a:p>
            <a:pPr/>
            <a:r>
              <a:t>МирОк</a:t>
            </a:r>
          </a:p>
        </p:txBody>
      </p:sp>
      <p:pic>
        <p:nvPicPr>
          <p:cNvPr id="13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9551" y="1359532"/>
            <a:ext cx="3022306" cy="22667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7543" y="4149080"/>
            <a:ext cx="4148316" cy="23329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rcRect l="0" t="0" r="0" b="14395"/>
          <a:stretch>
            <a:fillRect/>
          </a:stretch>
        </p:blipFill>
        <p:spPr>
          <a:xfrm>
            <a:off x="4932040" y="1364831"/>
            <a:ext cx="3522296" cy="22614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343690" y="4149080"/>
            <a:ext cx="3110646" cy="23329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Заголовок 1"/>
          <p:cNvSpPr txBox="1"/>
          <p:nvPr>
            <p:ph type="title"/>
          </p:nvPr>
        </p:nvSpPr>
        <p:spPr>
          <a:xfrm>
            <a:off x="457200" y="-1"/>
            <a:ext cx="8229600" cy="1124746"/>
          </a:xfrm>
          <a:prstGeom prst="rect">
            <a:avLst/>
          </a:prstGeom>
        </p:spPr>
        <p:txBody>
          <a:bodyPr/>
          <a:lstStyle>
            <a:lvl1pPr>
              <a:defRPr b="1" sz="4000"/>
            </a:lvl1pPr>
          </a:lstStyle>
          <a:p>
            <a:pPr/>
            <a:r>
              <a:t>Коробка передач</a:t>
            </a:r>
          </a:p>
        </p:txBody>
      </p:sp>
      <p:pic>
        <p:nvPicPr>
          <p:cNvPr id="14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5703" t="0" r="5198" b="12336"/>
          <a:stretch>
            <a:fillRect/>
          </a:stretch>
        </p:blipFill>
        <p:spPr>
          <a:xfrm>
            <a:off x="5837820" y="4120794"/>
            <a:ext cx="3045368" cy="22439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l="0" t="5858" r="0" b="28997"/>
          <a:stretch>
            <a:fillRect/>
          </a:stretch>
        </p:blipFill>
        <p:spPr>
          <a:xfrm>
            <a:off x="3779911" y="1118464"/>
            <a:ext cx="2154561" cy="24881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3527" y="4348191"/>
            <a:ext cx="2808313" cy="21062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Picture 6" descr="Picture 6"/>
          <p:cNvPicPr>
            <a:picLocks noChangeAspect="1"/>
          </p:cNvPicPr>
          <p:nvPr/>
        </p:nvPicPr>
        <p:blipFill>
          <a:blip r:embed="rId5">
            <a:extLst/>
          </a:blip>
          <a:srcRect l="0" t="5764" r="7349" b="18031"/>
          <a:stretch>
            <a:fillRect/>
          </a:stretch>
        </p:blipFill>
        <p:spPr>
          <a:xfrm flipH="1">
            <a:off x="6613077" y="1124744"/>
            <a:ext cx="2263200" cy="24819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Picture 7" descr="Picture 7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23528" y="1347175"/>
            <a:ext cx="3012646" cy="22594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Заголовок 1"/>
          <p:cNvSpPr txBox="1"/>
          <p:nvPr>
            <p:ph type="title"/>
          </p:nvPr>
        </p:nvSpPr>
        <p:spPr>
          <a:xfrm>
            <a:off x="457200" y="116632"/>
            <a:ext cx="8229600" cy="864097"/>
          </a:xfrm>
          <a:prstGeom prst="rect">
            <a:avLst/>
          </a:prstGeom>
        </p:spPr>
        <p:txBody>
          <a:bodyPr/>
          <a:lstStyle>
            <a:lvl1pPr>
              <a:defRPr b="1" sz="4000"/>
            </a:lvl1pPr>
          </a:lstStyle>
          <a:p>
            <a:pPr/>
            <a:r>
              <a:t>Актерский цех</a:t>
            </a:r>
          </a:p>
        </p:txBody>
      </p:sp>
      <p:pic>
        <p:nvPicPr>
          <p:cNvPr id="15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22892" r="7904" b="0"/>
          <a:stretch>
            <a:fillRect/>
          </a:stretch>
        </p:blipFill>
        <p:spPr>
          <a:xfrm>
            <a:off x="103550" y="980728"/>
            <a:ext cx="3520505" cy="22094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20995" y="980726"/>
            <a:ext cx="2558393" cy="28523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rcRect l="0" t="10681" r="0" b="17771"/>
          <a:stretch>
            <a:fillRect/>
          </a:stretch>
        </p:blipFill>
        <p:spPr>
          <a:xfrm>
            <a:off x="103550" y="3645023"/>
            <a:ext cx="3724902" cy="25601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rcRect l="0" t="5836" r="0" b="0"/>
          <a:stretch>
            <a:fillRect/>
          </a:stretch>
        </p:blipFill>
        <p:spPr>
          <a:xfrm>
            <a:off x="4788024" y="4005064"/>
            <a:ext cx="3622710" cy="25584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Заголовок 1"/>
          <p:cNvSpPr txBox="1"/>
          <p:nvPr>
            <p:ph type="title"/>
          </p:nvPr>
        </p:nvSpPr>
        <p:spPr>
          <a:xfrm>
            <a:off x="457200" y="-1"/>
            <a:ext cx="8229600" cy="980730"/>
          </a:xfrm>
          <a:prstGeom prst="rect">
            <a:avLst/>
          </a:prstGeom>
        </p:spPr>
        <p:txBody>
          <a:bodyPr/>
          <a:lstStyle>
            <a:lvl1pPr>
              <a:defRPr b="1" sz="4000"/>
            </a:lvl1pPr>
          </a:lstStyle>
          <a:p>
            <a:pPr/>
            <a:r>
              <a:t>Ребята-поварята</a:t>
            </a:r>
          </a:p>
        </p:txBody>
      </p:sp>
      <p:pic>
        <p:nvPicPr>
          <p:cNvPr id="15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6070" y="884733"/>
            <a:ext cx="2086962" cy="27826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48064" y="884733"/>
            <a:ext cx="3889329" cy="29169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rcRect l="0" t="16121" r="0" b="0"/>
          <a:stretch>
            <a:fillRect/>
          </a:stretch>
        </p:blipFill>
        <p:spPr>
          <a:xfrm>
            <a:off x="2359024" y="3642939"/>
            <a:ext cx="2789041" cy="31192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Заголовок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 sz="4000"/>
            </a:lvl1pPr>
          </a:lstStyle>
          <a:p>
            <a:pPr/>
            <a:r>
              <a:t>Робототехника</a:t>
            </a:r>
          </a:p>
        </p:txBody>
      </p:sp>
      <p:pic>
        <p:nvPicPr>
          <p:cNvPr id="16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7543" y="4107813"/>
            <a:ext cx="3767065" cy="21189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l="8656" t="0" r="0" b="0"/>
          <a:stretch>
            <a:fillRect/>
          </a:stretch>
        </p:blipFill>
        <p:spPr>
          <a:xfrm>
            <a:off x="467543" y="1272199"/>
            <a:ext cx="3931243" cy="24208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92080" y="1272199"/>
            <a:ext cx="3227851" cy="24208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rcRect l="10782" t="8367" r="0" b="13280"/>
          <a:stretch>
            <a:fillRect/>
          </a:stretch>
        </p:blipFill>
        <p:spPr>
          <a:xfrm>
            <a:off x="5292080" y="4107814"/>
            <a:ext cx="3217069" cy="21189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Заголовок 1"/>
          <p:cNvSpPr txBox="1"/>
          <p:nvPr>
            <p:ph type="title"/>
          </p:nvPr>
        </p:nvSpPr>
        <p:spPr>
          <a:xfrm>
            <a:off x="457200" y="-387425"/>
            <a:ext cx="8229600" cy="1512170"/>
          </a:xfrm>
          <a:prstGeom prst="rect">
            <a:avLst/>
          </a:prstGeom>
        </p:spPr>
        <p:txBody>
          <a:bodyPr/>
          <a:lstStyle>
            <a:lvl1pPr>
              <a:defRPr b="1" sz="4000"/>
            </a:lvl1pPr>
          </a:lstStyle>
          <a:p>
            <a:pPr/>
            <a:r>
              <a:t>Включенность родителей</a:t>
            </a:r>
          </a:p>
        </p:txBody>
      </p:sp>
      <p:pic>
        <p:nvPicPr>
          <p:cNvPr id="16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504" y="836712"/>
            <a:ext cx="2446919" cy="18351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l="7049" t="9710" r="0" b="7306"/>
          <a:stretch>
            <a:fillRect/>
          </a:stretch>
        </p:blipFill>
        <p:spPr>
          <a:xfrm>
            <a:off x="107504" y="4464984"/>
            <a:ext cx="3433963" cy="22993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rcRect l="15017" t="8602" r="6271" b="17546"/>
          <a:stretch>
            <a:fillRect/>
          </a:stretch>
        </p:blipFill>
        <p:spPr>
          <a:xfrm>
            <a:off x="5558104" y="830050"/>
            <a:ext cx="3078206" cy="21661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Picture 6" descr="Picture 6"/>
          <p:cNvPicPr>
            <a:picLocks noChangeAspect="1"/>
          </p:cNvPicPr>
          <p:nvPr/>
        </p:nvPicPr>
        <p:blipFill>
          <a:blip r:embed="rId5">
            <a:extLst/>
          </a:blip>
          <a:srcRect l="19787" t="14834" r="2748" b="0"/>
          <a:stretch>
            <a:fillRect/>
          </a:stretch>
        </p:blipFill>
        <p:spPr>
          <a:xfrm>
            <a:off x="5508104" y="3717032"/>
            <a:ext cx="3178207" cy="26206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Picture 7" descr="Picture 7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843808" y="2420888"/>
            <a:ext cx="2593919" cy="19454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