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44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67665E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67665E">
              <a:alpha val="40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67665E">
              <a:alpha val="5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65E">
              <a:alpha val="1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_rels/tableStyles.xml.rels><?xml version="1.0" encoding="UTF-8"?>
<Relationships xmlns="http://schemas.openxmlformats.org/package/2006/relationships"><Relationship Id="rId1" Type="http://schemas.openxmlformats.org/officeDocument/2006/relationships/image" Target="media/image19.png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заголовка"/>
          <p:cNvSpPr txBox="1"/>
          <p:nvPr>
            <p:ph type="title"/>
          </p:nvPr>
        </p:nvSpPr>
        <p:spPr>
          <a:xfrm>
            <a:off x="1689100" y="4445000"/>
            <a:ext cx="21005800" cy="24130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13" name="Уровень текста 1…"/>
          <p:cNvSpPr txBox="1"/>
          <p:nvPr>
            <p:ph type="body" sz="quarter" idx="1"/>
          </p:nvPr>
        </p:nvSpPr>
        <p:spPr>
          <a:xfrm>
            <a:off x="1689100" y="6845300"/>
            <a:ext cx="21005800" cy="2159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xfrm>
            <a:off x="11949856" y="13049250"/>
            <a:ext cx="508103" cy="520700"/>
          </a:xfrm>
          <a:prstGeom prst="rect">
            <a:avLst/>
          </a:prstGeom>
        </p:spPr>
        <p:txBody>
          <a:bodyPr anchor="ctr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halk_line_box_hd.png" descr="chalk_line_box_hd.png"/>
          <p:cNvPicPr>
            <a:picLocks noChangeAspect="0"/>
          </p:cNvPicPr>
          <p:nvPr/>
        </p:nvPicPr>
        <p:blipFill>
          <a:blip r:embed="rId2">
            <a:alphaModFix amt="45000"/>
            <a:extLst/>
          </a:blip>
          <a:stretch>
            <a:fillRect/>
          </a:stretch>
        </p:blipFill>
        <p:spPr>
          <a:xfrm>
            <a:off x="635000" y="9550400"/>
            <a:ext cx="23063200" cy="32893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Различные изделия из керамики"/>
          <p:cNvSpPr/>
          <p:nvPr>
            <p:ph type="pic" idx="21"/>
          </p:nvPr>
        </p:nvSpPr>
        <p:spPr>
          <a:xfrm>
            <a:off x="666750" y="-1562100"/>
            <a:ext cx="23063200" cy="11874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Текст заголовка"/>
          <p:cNvSpPr txBox="1"/>
          <p:nvPr>
            <p:ph type="title"/>
          </p:nvPr>
        </p:nvSpPr>
        <p:spPr>
          <a:xfrm>
            <a:off x="1689100" y="9753600"/>
            <a:ext cx="21005800" cy="13335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24" name="Уровень текста 1…"/>
          <p:cNvSpPr txBox="1"/>
          <p:nvPr>
            <p:ph type="body" sz="quarter" idx="1"/>
          </p:nvPr>
        </p:nvSpPr>
        <p:spPr>
          <a:xfrm>
            <a:off x="1689100" y="11023600"/>
            <a:ext cx="21005800" cy="16764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xfrm>
            <a:off x="11949856" y="13017500"/>
            <a:ext cx="508103" cy="5207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заголовка"/>
          <p:cNvSpPr txBox="1"/>
          <p:nvPr>
            <p:ph type="title"/>
          </p:nvPr>
        </p:nvSpPr>
        <p:spPr>
          <a:xfrm>
            <a:off x="1689100" y="5499100"/>
            <a:ext cx="21005800" cy="2730500"/>
          </a:xfrm>
          <a:prstGeom prst="rect">
            <a:avLst/>
          </a:prstGeom>
        </p:spPr>
        <p:txBody>
          <a:bodyPr anchor="ctr"/>
          <a:lstStyle/>
          <a:p>
            <a:pPr/>
            <a:r>
              <a:t>Текст заголовка</a:t>
            </a:r>
          </a:p>
        </p:txBody>
      </p:sp>
      <p:sp>
        <p:nvSpPr>
          <p:cNvPr id="3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Коричневые керамические миски, выставленные в ряд"/>
          <p:cNvSpPr/>
          <p:nvPr>
            <p:ph type="pic" idx="21"/>
          </p:nvPr>
        </p:nvSpPr>
        <p:spPr>
          <a:xfrm>
            <a:off x="12077700" y="850900"/>
            <a:ext cx="10642600" cy="1596596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Текст заголовка"/>
          <p:cNvSpPr txBox="1"/>
          <p:nvPr>
            <p:ph type="title"/>
          </p:nvPr>
        </p:nvSpPr>
        <p:spPr>
          <a:xfrm>
            <a:off x="1689100" y="1295400"/>
            <a:ext cx="9525000" cy="57658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42" name="Уровень текста 1…"/>
          <p:cNvSpPr txBox="1"/>
          <p:nvPr>
            <p:ph type="body" sz="quarter" idx="1"/>
          </p:nvPr>
        </p:nvSpPr>
        <p:spPr>
          <a:xfrm>
            <a:off x="1689100" y="7251700"/>
            <a:ext cx="9525000" cy="51816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" name="Номер слайда"/>
          <p:cNvSpPr txBox="1"/>
          <p:nvPr>
            <p:ph type="sldNum" sz="quarter" idx="2"/>
          </p:nvPr>
        </p:nvSpPr>
        <p:spPr>
          <a:xfrm>
            <a:off x="11949856" y="13017500"/>
            <a:ext cx="508103" cy="5207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9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Коричневые керамические миски, выставленные в ряд"/>
          <p:cNvSpPr/>
          <p:nvPr>
            <p:ph type="pic" sz="half" idx="21"/>
          </p:nvPr>
        </p:nvSpPr>
        <p:spPr>
          <a:xfrm>
            <a:off x="12511366" y="2415958"/>
            <a:ext cx="9261150" cy="1389539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69" name="Уровень текста 1…"/>
          <p:cNvSpPr txBox="1"/>
          <p:nvPr>
            <p:ph type="body" sz="half" idx="1"/>
          </p:nvPr>
        </p:nvSpPr>
        <p:spPr>
          <a:xfrm>
            <a:off x="1689100" y="3683000"/>
            <a:ext cx="10007600" cy="8255000"/>
          </a:xfrm>
          <a:prstGeom prst="rect">
            <a:avLst/>
          </a:prstGeom>
        </p:spPr>
        <p:txBody>
          <a:bodyPr/>
          <a:lstStyle>
            <a:lvl1pPr marL="533400" indent="-533400">
              <a:lnSpc>
                <a:spcPct val="90000"/>
              </a:lnSpc>
              <a:defRPr sz="4400"/>
            </a:lvl1pPr>
            <a:lvl2pPr marL="1066800" indent="-533400">
              <a:lnSpc>
                <a:spcPct val="90000"/>
              </a:lnSpc>
              <a:defRPr sz="4400"/>
            </a:lvl2pPr>
            <a:lvl3pPr marL="1600200" indent="-533400">
              <a:lnSpc>
                <a:spcPct val="90000"/>
              </a:lnSpc>
              <a:defRPr sz="4400"/>
            </a:lvl3pPr>
            <a:lvl4pPr marL="2133600" indent="-533400">
              <a:lnSpc>
                <a:spcPct val="90000"/>
              </a:lnSpc>
              <a:defRPr sz="4400"/>
            </a:lvl4pPr>
            <a:lvl5pPr marL="2667000" indent="-533400">
              <a:lnSpc>
                <a:spcPct val="90000"/>
              </a:lnSpc>
              <a:defRPr sz="4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Уровень текста 1…"/>
          <p:cNvSpPr txBox="1"/>
          <p:nvPr>
            <p:ph type="body" idx="1"/>
          </p:nvPr>
        </p:nvSpPr>
        <p:spPr>
          <a:xfrm>
            <a:off x="1689100" y="2730500"/>
            <a:ext cx="21005800" cy="8255000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Керамические чайные чашки на деревянном столе"/>
          <p:cNvSpPr/>
          <p:nvPr>
            <p:ph type="pic" sz="half" idx="21"/>
          </p:nvPr>
        </p:nvSpPr>
        <p:spPr>
          <a:xfrm>
            <a:off x="12344400" y="4356100"/>
            <a:ext cx="11379200" cy="9182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Руки мастерят горшок из глины на гончарном круге"/>
          <p:cNvSpPr/>
          <p:nvPr>
            <p:ph type="pic" sz="half" idx="22"/>
          </p:nvPr>
        </p:nvSpPr>
        <p:spPr>
          <a:xfrm>
            <a:off x="12293600" y="304800"/>
            <a:ext cx="11315700" cy="730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Керамические миски крупным планом"/>
          <p:cNvSpPr/>
          <p:nvPr>
            <p:ph type="pic" idx="23"/>
          </p:nvPr>
        </p:nvSpPr>
        <p:spPr>
          <a:xfrm>
            <a:off x="647700" y="-711200"/>
            <a:ext cx="11379200" cy="1714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— Иван Арсентьев"/>
          <p:cNvSpPr txBox="1"/>
          <p:nvPr>
            <p:ph type="body" sz="quarter" idx="21"/>
          </p:nvPr>
        </p:nvSpPr>
        <p:spPr>
          <a:xfrm>
            <a:off x="2387600" y="8985250"/>
            <a:ext cx="19621500" cy="863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i="1" sz="4400"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pPr/>
            <a:r>
              <a:t>— Иван Арсентьев</a:t>
            </a:r>
          </a:p>
        </p:txBody>
      </p:sp>
      <p:sp>
        <p:nvSpPr>
          <p:cNvPr id="96" name="«Место ввода цитаты»."/>
          <p:cNvSpPr txBox="1"/>
          <p:nvPr>
            <p:ph type="body" sz="quarter" idx="22"/>
          </p:nvPr>
        </p:nvSpPr>
        <p:spPr>
          <a:xfrm>
            <a:off x="2387600" y="5999360"/>
            <a:ext cx="19621500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«Место ввода цитаты».</a:t>
            </a:r>
          </a:p>
        </p:txBody>
      </p:sp>
      <p:sp>
        <p:nvSpPr>
          <p:cNvPr id="9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Руки мастерят горшок из глины на гончарном круге"/>
          <p:cNvSpPr/>
          <p:nvPr>
            <p:ph type="pic" idx="21"/>
          </p:nvPr>
        </p:nvSpPr>
        <p:spPr>
          <a:xfrm>
            <a:off x="-2171700" y="-152400"/>
            <a:ext cx="28930759" cy="1437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lk_line_hd.png" descr="chalk_line_hd.png"/>
          <p:cNvPicPr>
            <a:picLocks noChangeAspect="0"/>
          </p:cNvPicPr>
          <p:nvPr/>
        </p:nvPicPr>
        <p:blipFill>
          <a:blip r:embed="rId3">
            <a:alphaModFix amt="45000"/>
            <a:extLst/>
          </a:blip>
          <a:stretch>
            <a:fillRect/>
          </a:stretch>
        </p:blipFill>
        <p:spPr>
          <a:xfrm>
            <a:off x="736600" y="495300"/>
            <a:ext cx="22910800" cy="123444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Текст заголовка"/>
          <p:cNvSpPr txBox="1"/>
          <p:nvPr>
            <p:ph type="title"/>
          </p:nvPr>
        </p:nvSpPr>
        <p:spPr>
          <a:xfrm>
            <a:off x="1689100" y="889000"/>
            <a:ext cx="21005800" cy="241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4" name="Уровень текста 1…"/>
          <p:cNvSpPr txBox="1"/>
          <p:nvPr>
            <p:ph type="body" idx="1"/>
          </p:nvPr>
        </p:nvSpPr>
        <p:spPr>
          <a:xfrm>
            <a:off x="1689100" y="3683000"/>
            <a:ext cx="21005800" cy="825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/>
          <p:nvPr>
            <p:ph type="sldNum" sz="quarter" idx="2"/>
          </p:nvPr>
        </p:nvSpPr>
        <p:spPr>
          <a:xfrm>
            <a:off x="11940996" y="13017500"/>
            <a:ext cx="508103" cy="5207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1" cap="all" i="0" sz="2400"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1pPr>
      <a:lvl2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2pPr>
      <a:lvl3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3pPr>
      <a:lvl4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4pPr>
      <a:lvl5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5pPr>
      <a:lvl6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6pPr>
      <a:lvl7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7pPr>
      <a:lvl8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8pPr>
      <a:lvl9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127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90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254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317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381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444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508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571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autismregions.ru/" TargetMode="External"/><Relationship Id="rId3" Type="http://schemas.openxmlformats.org/officeDocument/2006/relationships/hyperlink" Target="https://youtu.be/yW3OKth6Bxs" TargetMode="External"/><Relationship Id="rId4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youtu.be/sjsz1Q-2r3A" TargetMode="External"/><Relationship Id="rId3" Type="http://schemas.openxmlformats.org/officeDocument/2006/relationships/hyperlink" Target="https://youtu.be/QH1kDgd1r-A" TargetMode="External"/><Relationship Id="rId4" Type="http://schemas.openxmlformats.org/officeDocument/2006/relationships/hyperlink" Target="https://youtu.be/EL4E7FBaWgA?t=11" TargetMode="External"/><Relationship Id="rId5" Type="http://schemas.openxmlformats.org/officeDocument/2006/relationships/image" Target="../media/image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autismregions.ru/" TargetMode="External"/><Relationship Id="rId3" Type="http://schemas.openxmlformats.org/officeDocument/2006/relationships/hyperlink" Target="https://youtu.be/hNSJUOCAxXs" TargetMode="External"/><Relationship Id="rId4" Type="http://schemas.openxmlformats.org/officeDocument/2006/relationships/image" Target="../media/image14.jpeg"/><Relationship Id="rId5" Type="http://schemas.openxmlformats.org/officeDocument/2006/relationships/image" Target="../media/image15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youtu.be/Wf3nwzZkTKY" TargetMode="External"/><Relationship Id="rId3" Type="http://schemas.openxmlformats.org/officeDocument/2006/relationships/image" Target="../media/image1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youtu.be/cQi5nqt-cKU" TargetMode="External"/><Relationship Id="rId3" Type="http://schemas.openxmlformats.org/officeDocument/2006/relationships/hyperlink" Target="https://youtu.be/hTH5_hRpB5w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6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hyperlink" Target="https://clck.ru/33LZ9v" TargetMode="Externa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autismregions.ru/" TargetMode="External"/><Relationship Id="rId3" Type="http://schemas.openxmlformats.org/officeDocument/2006/relationships/hyperlink" Target="https://clck.ru/33LZ9v" TargetMode="External"/><Relationship Id="rId4" Type="http://schemas.openxmlformats.org/officeDocument/2006/relationships/hyperlink" Target="https://clck.ru/33LnDC" TargetMode="External"/><Relationship Id="rId5" Type="http://schemas.openxmlformats.org/officeDocument/2006/relationships/hyperlink" Target="https://youtube.com/playlist?list=PLWPZwSQndf-Ordrpm3aJ2fdJtJ7WqTBiG" TargetMode="External"/><Relationship Id="rId6" Type="http://schemas.openxmlformats.org/officeDocument/2006/relationships/hyperlink" Target="https://clck.ru/33LZCW" TargetMode="External"/><Relationship Id="rId7" Type="http://schemas.openxmlformats.org/officeDocument/2006/relationships/image" Target="../media/image1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vk.com/rasatmosphera" TargetMode="External"/><Relationship Id="rId3" Type="http://schemas.openxmlformats.org/officeDocument/2006/relationships/hyperlink" Target="https://atmosphere-autism.ru/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уки медвежата.jpg" descr="руки медвежата.jpg"/>
          <p:cNvPicPr>
            <a:picLocks noChangeAspect="1"/>
          </p:cNvPicPr>
          <p:nvPr/>
        </p:nvPicPr>
        <p:blipFill>
          <a:blip r:embed="rId2">
            <a:extLst/>
          </a:blip>
          <a:srcRect l="0" t="53" r="0" b="53"/>
          <a:stretch>
            <a:fillRect/>
          </a:stretch>
        </p:blipFill>
        <p:spPr>
          <a:xfrm>
            <a:off x="-25400" y="-147750"/>
            <a:ext cx="24384000" cy="1625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Прямоугольник"/>
          <p:cNvSpPr/>
          <p:nvPr/>
        </p:nvSpPr>
        <p:spPr>
          <a:xfrm>
            <a:off x="17814" y="9699353"/>
            <a:ext cx="24348372" cy="1985354"/>
          </a:xfrm>
          <a:prstGeom prst="rect">
            <a:avLst/>
          </a:prstGeom>
          <a:solidFill>
            <a:srgbClr val="F6F5F4"/>
          </a:solid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i="0"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23" name="Как провести урок доброты"/>
          <p:cNvSpPr txBox="1"/>
          <p:nvPr>
            <p:ph type="body" sz="quarter" idx="1"/>
          </p:nvPr>
        </p:nvSpPr>
        <p:spPr>
          <a:xfrm>
            <a:off x="604652" y="10027666"/>
            <a:ext cx="21005801" cy="1328728"/>
          </a:xfrm>
          <a:prstGeom prst="rect">
            <a:avLst/>
          </a:prstGeom>
        </p:spPr>
        <p:txBody>
          <a:bodyPr/>
          <a:lstStyle>
            <a:lvl1pPr defTabSz="808990">
              <a:lnSpc>
                <a:spcPct val="100000"/>
              </a:lnSpc>
              <a:spcBef>
                <a:spcPts val="4400"/>
              </a:spcBef>
              <a:defRPr cap="none" spc="0" sz="6860">
                <a:solidFill>
                  <a:srgbClr val="417EFF"/>
                </a:solidFill>
                <a:effectLst>
                  <a:outerShdw sx="100000" sy="100000" kx="0" ky="0" algn="b" rotWithShape="0" blurRad="24892" dist="24892" dir="5520000">
                    <a:srgbClr val="FFFFFF">
                      <a:alpha val="71999"/>
                    </a:srgbClr>
                  </a:outerShdw>
                </a:effectLst>
                <a:latin typeface="Navigo Bold"/>
                <a:ea typeface="Navigo Bold"/>
                <a:cs typeface="Navigo Bold"/>
                <a:sym typeface="Navigo Bold"/>
              </a:defRPr>
            </a:lvl1pPr>
          </a:lstStyle>
          <a:p>
            <a:pPr/>
            <a:r>
              <a:t>Как провести урок доброты</a:t>
            </a:r>
          </a:p>
        </p:txBody>
      </p:sp>
      <p:pic>
        <p:nvPicPr>
          <p:cNvPr id="124" name="Лого Атмосфера.png" descr="Лого Атмосфера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431557" y="9763228"/>
            <a:ext cx="2183049" cy="18576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grants_logo_gp.png" descr="pgrants_logo_gp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7876" y="9572101"/>
            <a:ext cx="4723779" cy="22398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АНО помощи людям с РАС «Атмосфера»"/>
          <p:cNvSpPr txBox="1"/>
          <p:nvPr>
            <p:ph type="title"/>
          </p:nvPr>
        </p:nvSpPr>
        <p:spPr>
          <a:xfrm>
            <a:off x="1365825" y="889000"/>
            <a:ext cx="21652350" cy="2413000"/>
          </a:xfrm>
          <a:prstGeom prst="rect">
            <a:avLst/>
          </a:prstGeom>
        </p:spPr>
        <p:txBody>
          <a:bodyPr/>
          <a:lstStyle>
            <a:lvl1pPr>
              <a:defRPr spc="512" sz="6400"/>
            </a:lvl1pPr>
          </a:lstStyle>
          <a:p>
            <a:pPr/>
            <a:r>
              <a:t>АНО помощи людям с РАС «Атмосфера»</a:t>
            </a:r>
          </a:p>
        </p:txBody>
      </p:sp>
      <p:pic>
        <p:nvPicPr>
          <p:cNvPr id="128" name="Лого Атмосфера.png" descr="Лого Атмосфера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08207" y="3053524"/>
            <a:ext cx="3192597" cy="27166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grants_logo_gp.png" descr="pgrants_logo_gp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466367" y="5873750"/>
            <a:ext cx="6276275" cy="297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AR_Logo_Final_RGB_H (1).png" descr="AR_Logo_Final_RGB_H (1)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704475" y="8669469"/>
            <a:ext cx="6276275" cy="2868258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Проекты:…"/>
          <p:cNvSpPr txBox="1"/>
          <p:nvPr>
            <p:ph type="body" sz="half" idx="1"/>
          </p:nvPr>
        </p:nvSpPr>
        <p:spPr>
          <a:xfrm>
            <a:off x="1219200" y="3733800"/>
            <a:ext cx="16683156" cy="7680259"/>
          </a:xfrm>
          <a:prstGeom prst="rect">
            <a:avLst/>
          </a:prstGeom>
        </p:spPr>
        <p:txBody>
          <a:bodyPr anchor="t"/>
          <a:lstStyle/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Проекты:</a:t>
            </a: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«Ресурсный класс в ОЦ «Горностай»</a:t>
            </a: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«Инклюзивный центр для детей с РАС»</a:t>
            </a: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Благодарим за поддержку нашего проекта «Инклюзивный центр для детей с РАС» наших партнеров:</a:t>
            </a: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Фонд президентских грантов</a:t>
            </a: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Ассоциацию «Аутизм-Регионы»</a:t>
            </a: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Комплексный центр социального обслуживание населения Советского района города Новосибирска</a:t>
            </a:r>
          </a:p>
          <a:p>
            <a:pPr marL="0" indent="0" defTabSz="496570">
              <a:lnSpc>
                <a:spcPct val="80000"/>
              </a:lnSpc>
              <a:spcBef>
                <a:spcPts val="2000"/>
              </a:spcBef>
              <a:buSzTx/>
              <a:buNone/>
              <a:defRPr b="1" sz="3570">
                <a:solidFill>
                  <a:srgbClr val="53585F"/>
                </a:solidFill>
                <a:effectLst/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Центр прикладного анализа поведения «Мозаика»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sp>
        <p:nvSpPr>
          <p:cNvPr id="134" name="Младшая школа…"/>
          <p:cNvSpPr txBox="1"/>
          <p:nvPr>
            <p:ph type="body" sz="half" idx="1"/>
          </p:nvPr>
        </p:nvSpPr>
        <p:spPr>
          <a:xfrm>
            <a:off x="1689100" y="2395369"/>
            <a:ext cx="10252726" cy="9542631"/>
          </a:xfrm>
          <a:prstGeom prst="rect">
            <a:avLst/>
          </a:prstGeom>
        </p:spPr>
        <p:txBody>
          <a:bodyPr/>
          <a:lstStyle/>
          <a:p>
            <a:pPr marL="0" indent="0" defTabSz="643889">
              <a:spcBef>
                <a:spcPts val="3500"/>
              </a:spcBef>
              <a:buSzTx/>
              <a:buNone/>
              <a:defRPr b="1" sz="3900">
                <a:effectLst>
                  <a:outerShdw sx="100000" sy="100000" kx="0" ky="0" algn="b" rotWithShape="0" blurRad="19812" dist="19812" dir="5520000">
                    <a:srgbClr val="FFFFFF">
                      <a:alpha val="71999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pPr>
            <a:r>
              <a:t>Младшая школа</a:t>
            </a:r>
          </a:p>
          <a:p>
            <a:pPr marL="495300" indent="-495300" defTabSz="643889">
              <a:spcBef>
                <a:spcPts val="3500"/>
              </a:spcBef>
              <a:defRPr sz="3900">
                <a:effectLst>
                  <a:outerShdw sx="100000" sy="100000" kx="0" ky="0" algn="b" rotWithShape="0" blurRad="19812" dist="1981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авторитет учителя</a:t>
            </a:r>
          </a:p>
          <a:p>
            <a:pPr marL="495300" indent="-495300" defTabSz="643889">
              <a:spcBef>
                <a:spcPts val="3500"/>
              </a:spcBef>
              <a:defRPr sz="3900">
                <a:effectLst>
                  <a:outerShdw sx="100000" sy="100000" kx="0" ky="0" algn="b" rotWithShape="0" blurRad="19812" dist="1981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игровой формат</a:t>
            </a:r>
          </a:p>
          <a:p>
            <a:pPr marL="0" indent="0" defTabSz="643889">
              <a:spcBef>
                <a:spcPts val="3500"/>
              </a:spcBef>
              <a:buSzTx/>
              <a:buNone/>
              <a:defRPr sz="3900">
                <a:effectLst>
                  <a:outerShdw sx="100000" sy="100000" kx="0" ky="0" algn="b" rotWithShape="0" blurRad="19812" dist="1981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Идеи:</a:t>
            </a:r>
          </a:p>
          <a:p>
            <a:pPr marL="178307" indent="-178307" defTabSz="643889">
              <a:spcBef>
                <a:spcPts val="3500"/>
              </a:spcBef>
              <a:buSzPct val="100000"/>
              <a:defRPr sz="3900">
                <a:effectLst>
                  <a:outerShdw sx="100000" sy="100000" kx="0" ky="0" algn="b" rotWithShape="0" blurRad="19812" dist="1981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лепим синих медвежат</a:t>
            </a:r>
          </a:p>
          <a:p>
            <a:pPr marL="178307" indent="-178307" defTabSz="643889">
              <a:spcBef>
                <a:spcPts val="3500"/>
              </a:spcBef>
              <a:buSzPct val="100000"/>
              <a:defRPr sz="3900">
                <a:effectLst>
                  <a:outerShdw sx="100000" sy="100000" kx="0" ky="0" algn="b" rotWithShape="0" blurRad="19812" dist="1981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презентация-конструктор на сайте «Аутизм-Регионы» </a:t>
            </a:r>
            <a:r>
              <a:rPr u="sng">
                <a:hlinkClick r:id="rId2" invalidUrl="" action="" tgtFrame="" tooltip="" history="1" highlightClick="0" endSnd="0"/>
              </a:rPr>
              <a:t>http://autismregions.ru/</a:t>
            </a:r>
          </a:p>
          <a:p>
            <a:pPr marL="178307" indent="-178307" defTabSz="643889">
              <a:spcBef>
                <a:spcPts val="3500"/>
              </a:spcBef>
              <a:buSzPct val="100000"/>
              <a:defRPr sz="3900">
                <a:effectLst>
                  <a:outerShdw sx="100000" sy="100000" kx="0" ky="0" algn="b" rotWithShape="0" blurRad="19812" dist="1981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мультфильмы об аутизме: Аутизм умеет делать удивительные вещи </a:t>
            </a:r>
            <a:r>
              <a:rPr u="sng">
                <a:solidFill>
                  <a:srgbClr val="1155CC"/>
                </a:solidFill>
                <a:hlinkClick r:id="rId3" invalidUrl="" action="" tgtFrame="" tooltip="" history="1" highlightClick="0" endSnd="0"/>
              </a:rPr>
              <a:t>https://youtu.be/yW3OKth6Bxs</a:t>
            </a:r>
          </a:p>
        </p:txBody>
      </p:sp>
      <p:pic>
        <p:nvPicPr>
          <p:cNvPr id="135" name="56584263_442231299849811_6655622944133218304_n.jpg" descr="56584263_442231299849811_6655622944133218304_n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890303" y="3243822"/>
            <a:ext cx="10252726" cy="68473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pic>
        <p:nvPicPr>
          <p:cNvPr id="138" name="56611671_442231309849810_2940092327441465344_n.jpg" descr="56611671_442231309849810_2940092327441465344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7429" y="2353518"/>
            <a:ext cx="14469142" cy="8627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56632045_442231559849785_561637149422649344_n.jpg" descr="56632045_442231559849785_561637149422649344_n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453371" y="1978852"/>
            <a:ext cx="5708889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56970972_442231549849786_5833851342262632448_n.jpg" descr="56970972_442231549849786_5833851342262632448_n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53371" y="8644978"/>
            <a:ext cx="5708889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57116360_442231966516411_4267783928292573184_n.jpg" descr="57116360_442231966516411_4267783928292573184_n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58514" y="8644978"/>
            <a:ext cx="5708889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56656202_442231909849750_5876111819000512512_n.jpg" descr="56656202_442231909849750_5876111819000512512_n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01506" y="1978852"/>
            <a:ext cx="5289177" cy="381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pic>
        <p:nvPicPr>
          <p:cNvPr id="145" name="Лепим семью медведей.jpg" descr="Лепим семью медведей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5977" y="4183147"/>
            <a:ext cx="12192001" cy="810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Семья медведей.jpg" descr="Семья медведей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44680" y="872417"/>
            <a:ext cx="12192001" cy="810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sp>
        <p:nvSpPr>
          <p:cNvPr id="149" name="Инклюзивные перемены…"/>
          <p:cNvSpPr txBox="1"/>
          <p:nvPr>
            <p:ph type="body" sz="half" idx="1"/>
          </p:nvPr>
        </p:nvSpPr>
        <p:spPr>
          <a:xfrm>
            <a:off x="1689100" y="2395369"/>
            <a:ext cx="10252726" cy="892526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>
                <a:latin typeface="+mn-lt"/>
                <a:ea typeface="+mn-ea"/>
                <a:cs typeface="+mn-cs"/>
                <a:sym typeface="Avenir Next Regular"/>
              </a:defRPr>
            </a:pPr>
            <a:r>
              <a:t>Инклюзивные перемены</a:t>
            </a:r>
          </a:p>
          <a:p>
            <a:pPr marL="0" indent="0">
              <a:buSzTx/>
              <a:buNone/>
              <a:defRPr b="1">
                <a:latin typeface="+mn-lt"/>
                <a:ea typeface="+mn-ea"/>
                <a:cs typeface="+mn-cs"/>
                <a:sym typeface="Avenir Next Regular"/>
              </a:defRPr>
            </a:pPr>
            <a:r>
              <a:t>Раскраска дружбы</a:t>
            </a:r>
          </a:p>
          <a:p>
            <a:pPr marL="0" indent="0">
              <a:buSzTx/>
              <a:buNone/>
              <a:defRPr b="1">
                <a:latin typeface="+mn-lt"/>
                <a:ea typeface="+mn-ea"/>
                <a:cs typeface="+mn-cs"/>
                <a:sym typeface="Avenir Next Regular"/>
              </a:defRPr>
            </a:pPr>
            <a:r>
              <a:t>Елка дружбы</a:t>
            </a:r>
          </a:p>
        </p:txBody>
      </p:sp>
      <p:pic>
        <p:nvPicPr>
          <p:cNvPr id="150" name="Елка дружбы.jpg" descr="Елка дружбы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85878" y="941585"/>
            <a:ext cx="8588873" cy="11451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Инклюзивная расскраска.jpg" descr="Инклюзивная расскраска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442748" y="910379"/>
            <a:ext cx="6773334" cy="508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Инклюзивные перемены 1.jpg" descr="Инклюзивные перемены 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442748" y="7306584"/>
            <a:ext cx="6773334" cy="508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sp>
        <p:nvSpPr>
          <p:cNvPr id="155" name="Старшая школа…"/>
          <p:cNvSpPr txBox="1"/>
          <p:nvPr>
            <p:ph type="body" sz="half" idx="1"/>
          </p:nvPr>
        </p:nvSpPr>
        <p:spPr>
          <a:xfrm>
            <a:off x="1689100" y="2489146"/>
            <a:ext cx="10252726" cy="9448854"/>
          </a:xfrm>
          <a:prstGeom prst="rect">
            <a:avLst/>
          </a:prstGeom>
        </p:spPr>
        <p:txBody>
          <a:bodyPr/>
          <a:lstStyle/>
          <a:p>
            <a:pPr marL="0" indent="0" defTabSz="561340">
              <a:spcBef>
                <a:spcPts val="3000"/>
              </a:spcBef>
              <a:buSzTx/>
              <a:buNone/>
              <a:defRPr b="1" sz="3400">
                <a:effectLst>
                  <a:outerShdw sx="100000" sy="100000" kx="0" ky="0" algn="b" rotWithShape="0" blurRad="17272" dist="17272" dir="5520000">
                    <a:srgbClr val="FFFFFF">
                      <a:alpha val="71999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pPr>
            <a:r>
              <a:t>Старшая школа</a:t>
            </a:r>
          </a:p>
          <a:p>
            <a:pPr marL="431800" indent="-431800" defTabSz="561340">
              <a:spcBef>
                <a:spcPts val="3000"/>
              </a:spcBef>
              <a:defRPr sz="3400">
                <a:effectLst>
                  <a:outerShdw sx="100000" sy="100000" kx="0" ky="0" algn="b" rotWithShape="0" blurRad="17272" dist="1727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высокая занятость</a:t>
            </a:r>
          </a:p>
          <a:p>
            <a:pPr marL="431800" indent="-431800" defTabSz="561340">
              <a:spcBef>
                <a:spcPts val="3000"/>
              </a:spcBef>
              <a:defRPr sz="3400">
                <a:effectLst>
                  <a:outerShdw sx="100000" sy="100000" kx="0" ky="0" algn="b" rotWithShape="0" blurRad="17272" dist="1727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интерактив</a:t>
            </a:r>
          </a:p>
          <a:p>
            <a:pPr marL="0" indent="0" defTabSz="561340">
              <a:spcBef>
                <a:spcPts val="3000"/>
              </a:spcBef>
              <a:buSzTx/>
              <a:buNone/>
              <a:defRPr sz="3400">
                <a:effectLst>
                  <a:outerShdw sx="100000" sy="100000" kx="0" ky="0" algn="b" rotWithShape="0" blurRad="17272" dist="1727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Идеи:</a:t>
            </a:r>
          </a:p>
          <a:p>
            <a:pPr marL="155447" indent="-155447" defTabSz="561340">
              <a:spcBef>
                <a:spcPts val="3000"/>
              </a:spcBef>
              <a:buSzPct val="100000"/>
              <a:defRPr sz="3400">
                <a:effectLst>
                  <a:outerShdw sx="100000" sy="100000" kx="0" ky="0" algn="b" rotWithShape="0" blurRad="17272" dist="1727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тест или викторина</a:t>
            </a:r>
          </a:p>
          <a:p>
            <a:pPr marL="155447" indent="-155447" defTabSz="561340">
              <a:spcBef>
                <a:spcPts val="3000"/>
              </a:spcBef>
              <a:buSzPct val="100000"/>
              <a:defRPr sz="3400">
                <a:effectLst>
                  <a:outerShdw sx="100000" sy="100000" kx="0" ky="0" algn="b" rotWithShape="0" blurRad="17272" dist="1727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волонтеры - помощники</a:t>
            </a:r>
          </a:p>
          <a:p>
            <a:pPr marL="155447" indent="-155447" defTabSz="561340">
              <a:spcBef>
                <a:spcPts val="3000"/>
              </a:spcBef>
              <a:buSzPct val="100000"/>
              <a:defRPr sz="3400">
                <a:effectLst>
                  <a:outerShdw sx="100000" sy="100000" kx="0" ky="0" algn="b" rotWithShape="0" blurRad="17272" dist="1727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ролики об аутизме: «Шмели» </a:t>
            </a:r>
            <a:r>
              <a:rPr u="sng">
                <a:solidFill>
                  <a:srgbClr val="1155CC"/>
                </a:solidFill>
                <a:hlinkClick r:id="rId2" invalidUrl="" action="" tgtFrame="" tooltip="" history="1" highlightClick="0" endSnd="0"/>
              </a:rPr>
              <a:t>https://youtu.be/sjsz1Q-2r3A</a:t>
            </a:r>
            <a:r>
              <a:t> , «Изменения» </a:t>
            </a:r>
            <a:r>
              <a:rPr u="sng">
                <a:solidFill>
                  <a:srgbClr val="1155CC"/>
                </a:solidFill>
                <a:hlinkClick r:id="rId3" invalidUrl="" action="" tgtFrame="" tooltip="" history="1" highlightClick="0" endSnd="0"/>
              </a:rPr>
              <a:t>https://youtu.be/QH1kDgd1r-A</a:t>
            </a:r>
            <a:r>
              <a:t>, о том, как человеку с аутизмом трудно переносить неожиданные события или пройти собеседование </a:t>
            </a:r>
            <a:r>
              <a:rPr u="sng">
                <a:solidFill>
                  <a:srgbClr val="1155CC"/>
                </a:solidFill>
                <a:hlinkClick r:id="rId4" invalidUrl="" action="" tgtFrame="" tooltip="" history="1" highlightClick="0" endSnd="0"/>
              </a:rPr>
              <a:t>https://youtu.be/EL4E7FBaWgA?t=11</a:t>
            </a:r>
          </a:p>
        </p:txBody>
      </p:sp>
      <p:pic>
        <p:nvPicPr>
          <p:cNvPr id="156" name="Снимок экрана 2023-01-23 в 11.12.11.png" descr="Снимок экрана 2023-01-23 в 11.12.1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598554" y="3897863"/>
            <a:ext cx="10529281" cy="5920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pic>
        <p:nvPicPr>
          <p:cNvPr id="159" name="Снимок экрана 2023-01-23 в 11.12.27.png" descr="Снимок экрана 2023-01-23 в 11.12.2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46673" y="3498850"/>
            <a:ext cx="15290654" cy="8623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Снимок экрана 2023-01-23 в 11.10.53.png" descr="Снимок экрана 2023-01-23 в 11.10.5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467004" y="1827201"/>
            <a:ext cx="6794501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Снимок экрана 2023-01-23 в 11.11.18.png" descr="Снимок экрана 2023-01-23 в 11.11.1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61778" y="1827201"/>
            <a:ext cx="6778257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Снимок экрана 2023-01-23 в 11.11.31.png" descr="Снимок экрана 2023-01-23 в 11.11.3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59309" y="8800724"/>
            <a:ext cx="6783195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Снимок экрана 2023-01-23 в 11.12.45.png" descr="Снимок экрана 2023-01-23 в 11.12.45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493628" y="8800724"/>
            <a:ext cx="6741253" cy="381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pic>
        <p:nvPicPr>
          <p:cNvPr id="166" name="Снимок экрана 2023-01-23 в 18.39.26.png" descr="Снимок экрана 2023-01-23 в 18.39.2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53038" y="2003055"/>
            <a:ext cx="18739116" cy="105370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sp>
        <p:nvSpPr>
          <p:cNvPr id="169" name="Учителя…"/>
          <p:cNvSpPr txBox="1"/>
          <p:nvPr>
            <p:ph type="body" sz="half" idx="1"/>
          </p:nvPr>
        </p:nvSpPr>
        <p:spPr>
          <a:xfrm>
            <a:off x="1689100" y="2489146"/>
            <a:ext cx="10252726" cy="9448854"/>
          </a:xfrm>
          <a:prstGeom prst="rect">
            <a:avLst/>
          </a:prstGeom>
        </p:spPr>
        <p:txBody>
          <a:bodyPr/>
          <a:lstStyle/>
          <a:p>
            <a:pPr marL="0" indent="0" defTabSz="503555">
              <a:spcBef>
                <a:spcPts val="2700"/>
              </a:spcBef>
              <a:buSzTx/>
              <a:buNone/>
              <a:defRPr b="1"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pPr>
            <a:r>
              <a:t>Учителя</a:t>
            </a:r>
          </a:p>
          <a:p>
            <a:pPr marL="387350" indent="-387350" defTabSz="503555">
              <a:spcBef>
                <a:spcPts val="2700"/>
              </a:spcBef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нестандартный подход и нестандартные материалы</a:t>
            </a:r>
          </a:p>
          <a:p>
            <a:pPr marL="387350" indent="-387350" defTabSz="503555">
              <a:spcBef>
                <a:spcPts val="2700"/>
              </a:spcBef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на педсовете</a:t>
            </a:r>
          </a:p>
          <a:p>
            <a:pPr marL="0" indent="0" defTabSz="503555">
              <a:spcBef>
                <a:spcPts val="2700"/>
              </a:spcBef>
              <a:buSzTx/>
              <a:buNone/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Идеи:</a:t>
            </a:r>
          </a:p>
          <a:p>
            <a:pPr marL="139446" indent="-139446" defTabSz="503555">
              <a:spcBef>
                <a:spcPts val="2700"/>
              </a:spcBef>
              <a:buSzPct val="100000"/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достойный педагогический вызов</a:t>
            </a:r>
          </a:p>
          <a:p>
            <a:pPr marL="139446" indent="-139446" defTabSz="503555">
              <a:spcBef>
                <a:spcPts val="2700"/>
              </a:spcBef>
              <a:buSzPct val="100000"/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новые перспективы</a:t>
            </a:r>
          </a:p>
          <a:p>
            <a:pPr marL="139446" indent="-139446" defTabSz="503555">
              <a:spcBef>
                <a:spcPts val="2700"/>
              </a:spcBef>
              <a:buSzPct val="100000"/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повышение квалификации</a:t>
            </a:r>
          </a:p>
          <a:p>
            <a:pPr marL="139446" indent="-139446" defTabSz="503555">
              <a:spcBef>
                <a:spcPts val="2700"/>
              </a:spcBef>
              <a:buSzPct val="100000"/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брошюры «Дети с аутизмом в общеобразовательной школе» </a:t>
            </a:r>
            <a:r>
              <a:rPr u="sng">
                <a:hlinkClick r:id="rId2" invalidUrl="" action="" tgtFrame="" tooltip="" history="1" highlightClick="0" endSnd="0"/>
              </a:rPr>
              <a:t>http://autismregions.ru/</a:t>
            </a:r>
            <a:r>
              <a:t> </a:t>
            </a:r>
          </a:p>
          <a:p>
            <a:pPr marL="139446" indent="-139446" defTabSz="503555">
              <a:spcBef>
                <a:spcPts val="2700"/>
              </a:spcBef>
              <a:buSzPct val="100000"/>
              <a:defRPr sz="3050">
                <a:effectLst>
                  <a:outerShdw sx="100000" sy="100000" kx="0" ky="0" algn="b" rotWithShape="0" blurRad="15494" dist="1549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ролик - что такое для ребенка с аутизмом поход в обычный магазин </a:t>
            </a:r>
            <a:r>
              <a:rPr u="sng">
                <a:hlinkClick r:id="rId3" invalidUrl="" action="" tgtFrame="" tooltip="" history="1" highlightClick="0" endSnd="0"/>
              </a:rPr>
              <a:t>https://youtu.be/hNSJUOCAxXs</a:t>
            </a:r>
            <a:r>
              <a:t> </a:t>
            </a:r>
          </a:p>
        </p:txBody>
      </p:sp>
      <p:pic>
        <p:nvPicPr>
          <p:cNvPr id="170" name="Autism_Teachers_Cover C.jpg" descr="Autism_Teachers_Cover C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814211" y="707434"/>
            <a:ext cx="8574644" cy="571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Autism Deti Fb.jpg" descr="Autism Deti Fb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814211" y="6844612"/>
            <a:ext cx="8574644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Школа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Школа</a:t>
            </a:r>
          </a:p>
        </p:txBody>
      </p:sp>
      <p:sp>
        <p:nvSpPr>
          <p:cNvPr id="174" name="Родители…"/>
          <p:cNvSpPr txBox="1"/>
          <p:nvPr>
            <p:ph type="body" sz="half" idx="1"/>
          </p:nvPr>
        </p:nvSpPr>
        <p:spPr>
          <a:xfrm>
            <a:off x="1689100" y="2489146"/>
            <a:ext cx="10252726" cy="9448854"/>
          </a:xfrm>
          <a:prstGeom prst="rect">
            <a:avLst/>
          </a:prstGeom>
        </p:spPr>
        <p:txBody>
          <a:bodyPr/>
          <a:lstStyle/>
          <a:p>
            <a:pPr marL="0" indent="0" defTabSz="495300">
              <a:spcBef>
                <a:spcPts val="2700"/>
              </a:spcBef>
              <a:buSzTx/>
              <a:buNone/>
              <a:defRPr b="1"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pPr>
            <a:r>
              <a:t>Родители</a:t>
            </a:r>
          </a:p>
          <a:p>
            <a:pPr marL="381000" indent="-381000" defTabSz="495300">
              <a:spcBef>
                <a:spcPts val="2700"/>
              </a:spcBef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на родительском собрании</a:t>
            </a:r>
          </a:p>
          <a:p>
            <a:pPr marL="0" indent="0" defTabSz="495300">
              <a:spcBef>
                <a:spcPts val="2700"/>
              </a:spcBef>
              <a:buSzTx/>
              <a:buNone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Идеи:</a:t>
            </a:r>
          </a:p>
          <a:p>
            <a:pPr marL="137160" indent="-137160" defTabSz="495300">
              <a:spcBef>
                <a:spcPts val="2700"/>
              </a:spcBef>
              <a:buSzPct val="100000"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аутизм может появиться в любой семье, распространенность 1:100</a:t>
            </a:r>
          </a:p>
          <a:p>
            <a:pPr marL="137160" indent="-137160" defTabSz="495300">
              <a:spcBef>
                <a:spcPts val="2700"/>
              </a:spcBef>
              <a:buSzPct val="100000"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мы не маргиналы</a:t>
            </a:r>
          </a:p>
          <a:p>
            <a:pPr marL="137160" indent="-137160" defTabSz="495300">
              <a:spcBef>
                <a:spcPts val="2700"/>
              </a:spcBef>
              <a:buSzPct val="100000"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о пользе инклюзивного образовния</a:t>
            </a:r>
          </a:p>
          <a:p>
            <a:pPr marL="137160" indent="-137160" defTabSz="495300">
              <a:spcBef>
                <a:spcPts val="2700"/>
              </a:spcBef>
              <a:buSzPct val="100000"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повышение качества образования</a:t>
            </a:r>
          </a:p>
          <a:p>
            <a:pPr marL="137160" indent="-137160" defTabSz="495300">
              <a:spcBef>
                <a:spcPts val="2700"/>
              </a:spcBef>
              <a:buSzPct val="100000"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о снижении буллинга</a:t>
            </a:r>
          </a:p>
          <a:p>
            <a:pPr marL="137160" indent="-137160" defTabSz="495300">
              <a:spcBef>
                <a:spcPts val="2700"/>
              </a:spcBef>
              <a:buSzPct val="100000"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ресурсный класс - дополнительные ресурсы</a:t>
            </a:r>
          </a:p>
          <a:p>
            <a:pPr marL="137160" indent="-137160" defTabSz="495300">
              <a:spcBef>
                <a:spcPts val="2700"/>
              </a:spcBef>
              <a:buSzPct val="100000"/>
              <a:defRPr sz="3000">
                <a:effectLst>
                  <a:outerShdw sx="100000" sy="100000" kx="0" ky="0" algn="b" rotWithShape="0" blurRad="15240" dist="1524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ролик «Невидимая инвалидность» </a:t>
            </a:r>
            <a:r>
              <a:rPr u="sng">
                <a:hlinkClick r:id="rId2" invalidUrl="" action="" tgtFrame="" tooltip="" history="1" highlightClick="0" endSnd="0"/>
              </a:rPr>
              <a:t>https://youtu.be/Wf3nwzZkTKY</a:t>
            </a:r>
          </a:p>
        </p:txBody>
      </p:sp>
      <p:pic>
        <p:nvPicPr>
          <p:cNvPr id="175" name="Снимок экрана 2023-01-23 в 11.35.59.png" descr="Снимок экрана 2023-01-23 в 11.35.5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43179" y="2356648"/>
            <a:ext cx="12048637" cy="75303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Урок доброты для взрослых"/>
          <p:cNvSpPr txBox="1"/>
          <p:nvPr>
            <p:ph type="title"/>
          </p:nvPr>
        </p:nvSpPr>
        <p:spPr>
          <a:xfrm>
            <a:off x="1689100" y="889000"/>
            <a:ext cx="10252726" cy="2413000"/>
          </a:xfrm>
          <a:prstGeom prst="rect">
            <a:avLst/>
          </a:prstGeom>
        </p:spPr>
        <p:txBody>
          <a:bodyPr/>
          <a:lstStyle/>
          <a:p>
            <a:pPr/>
            <a:r>
              <a:t>Урок доброты для взрослых</a:t>
            </a:r>
          </a:p>
        </p:txBody>
      </p:sp>
      <p:sp>
        <p:nvSpPr>
          <p:cNvPr id="178" name="Ассоциация «Спектр»…"/>
          <p:cNvSpPr txBox="1"/>
          <p:nvPr>
            <p:ph type="body" sz="half" idx="1"/>
          </p:nvPr>
        </p:nvSpPr>
        <p:spPr>
          <a:xfrm>
            <a:off x="1689100" y="3364727"/>
            <a:ext cx="10252726" cy="8573273"/>
          </a:xfrm>
          <a:prstGeom prst="rect">
            <a:avLst/>
          </a:prstGeom>
        </p:spPr>
        <p:txBody>
          <a:bodyPr/>
          <a:lstStyle/>
          <a:p>
            <a:pPr marL="0" indent="0" defTabSz="478790">
              <a:spcBef>
                <a:spcPts val="2600"/>
              </a:spcBef>
              <a:buSzTx/>
              <a:buNone/>
              <a:defRPr b="1"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pPr>
            <a:r>
              <a:t>Ассоциация «Спектр»</a:t>
            </a:r>
          </a:p>
          <a:p>
            <a:pPr marL="368300" indent="-368300" defTabSz="478790">
              <a:spcBef>
                <a:spcPts val="2600"/>
              </a:spcBef>
              <a:defRPr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2 апреля</a:t>
            </a:r>
          </a:p>
          <a:p>
            <a:pPr marL="0" indent="0" defTabSz="478790">
              <a:spcBef>
                <a:spcPts val="2600"/>
              </a:spcBef>
              <a:buSzTx/>
              <a:buNone/>
              <a:defRPr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Идеи:</a:t>
            </a:r>
          </a:p>
          <a:p>
            <a:pPr marL="132587" indent="-132587" defTabSz="478790">
              <a:spcBef>
                <a:spcPts val="2600"/>
              </a:spcBef>
              <a:buSzPct val="100000"/>
              <a:defRPr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провести урок доброты для взрослых</a:t>
            </a:r>
          </a:p>
          <a:p>
            <a:pPr marL="132587" indent="-132587" defTabSz="478790">
              <a:spcBef>
                <a:spcPts val="2600"/>
              </a:spcBef>
              <a:buSzPct val="100000"/>
              <a:defRPr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с настоящим учителем ресурсного класса и тьюторами</a:t>
            </a:r>
          </a:p>
          <a:p>
            <a:pPr marL="132587" indent="-132587" defTabSz="478790">
              <a:spcBef>
                <a:spcPts val="2600"/>
              </a:spcBef>
              <a:buSzPct val="100000"/>
              <a:defRPr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викторина «Готов ли ты ко встрече с человеком с аутизмом?»</a:t>
            </a:r>
          </a:p>
          <a:p>
            <a:pPr marL="132587" indent="-132587" defTabSz="478790">
              <a:spcBef>
                <a:spcPts val="2600"/>
              </a:spcBef>
              <a:buSzPct val="100000"/>
              <a:defRPr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сделать синих медвежат</a:t>
            </a:r>
          </a:p>
          <a:p>
            <a:pPr marL="132587" indent="-132587" defTabSz="478790">
              <a:spcBef>
                <a:spcPts val="2600"/>
              </a:spcBef>
              <a:buSzPct val="100000"/>
              <a:defRPr sz="2900">
                <a:effectLst>
                  <a:outerShdw sx="100000" sy="100000" kx="0" ky="0" algn="b" rotWithShape="0" blurRad="14732" dist="14732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 ролик о ресурсных классах, вот, например, ролик ассоциации «Спектр» </a:t>
            </a:r>
            <a:r>
              <a:rPr u="sng">
                <a:hlinkClick r:id="rId2" invalidUrl="" action="" tgtFrame="" tooltip="" history="1" highlightClick="0" endSnd="0"/>
              </a:rPr>
              <a:t>https://youtu.be/cQi5nqt-cKU</a:t>
            </a:r>
            <a:r>
              <a:t> или ролик с родителями </a:t>
            </a:r>
            <a:r>
              <a:rPr u="sng">
                <a:hlinkClick r:id="rId3" invalidUrl="" action="" tgtFrame="" tooltip="" history="1" highlightClick="0" endSnd="0"/>
              </a:rPr>
              <a:t>https://youtu.be/hTH5_hRpB5w</a:t>
            </a:r>
            <a:r>
              <a:t> </a:t>
            </a:r>
          </a:p>
        </p:txBody>
      </p:sp>
      <p:pic>
        <p:nvPicPr>
          <p:cNvPr id="179" name="Снимок экрана 2023-01-23 в 11.50.22.png" descr="Снимок экрана 2023-01-23 в 11.50.2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814427" y="755015"/>
            <a:ext cx="8317692" cy="571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Урок доброты для взрослых.jpg" descr="Урок доброты для взрослых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685348" y="6722729"/>
            <a:ext cx="8575851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Костя лепит тарелку.jpg" descr="Костя лепит тарелку.jp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052300" y="1447800"/>
            <a:ext cx="10617200" cy="10833100"/>
          </a:xfrm>
          <a:prstGeom prst="rect">
            <a:avLst/>
          </a:prstGeom>
        </p:spPr>
      </p:pic>
      <p:sp>
        <p:nvSpPr>
          <p:cNvPr id="183" name="Инклюзивный центр для детей с РАС «Откройте двери»…"/>
          <p:cNvSpPr txBox="1"/>
          <p:nvPr>
            <p:ph type="body" sz="half" idx="1"/>
          </p:nvPr>
        </p:nvSpPr>
        <p:spPr>
          <a:xfrm>
            <a:off x="1689100" y="3206178"/>
            <a:ext cx="9525000" cy="9227122"/>
          </a:xfrm>
          <a:prstGeom prst="rect">
            <a:avLst/>
          </a:prstGeom>
        </p:spPr>
        <p:txBody>
          <a:bodyPr/>
          <a:lstStyle/>
          <a:p>
            <a:pPr defTabSz="577850">
              <a:lnSpc>
                <a:spcPct val="100000"/>
              </a:lnSpc>
              <a:spcBef>
                <a:spcPts val="3100"/>
              </a:spcBef>
              <a:defRPr cap="none" spc="0" sz="3500">
                <a:solidFill>
                  <a:srgbClr val="5E524C"/>
                </a:solidFill>
                <a:effectLst>
                  <a:outerShdw sx="100000" sy="100000" kx="0" ky="0" algn="b" rotWithShape="0" blurRad="17780" dist="17780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Инклюзивный центр для детей с РАС «Откройте двери»</a:t>
            </a:r>
          </a:p>
          <a:p>
            <a:pPr defTabSz="577850">
              <a:lnSpc>
                <a:spcPct val="100000"/>
              </a:lnSpc>
              <a:spcBef>
                <a:spcPts val="3100"/>
              </a:spcBef>
              <a:defRPr b="1" cap="none" spc="0" sz="3500">
                <a:solidFill>
                  <a:srgbClr val="5E524C"/>
                </a:solidFill>
                <a:effectLst>
                  <a:outerShdw sx="100000" sy="100000" kx="0" ky="0" algn="b" rotWithShape="0" blurRad="17780" dist="17780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Для взрослых</a:t>
            </a:r>
          </a:p>
          <a:p>
            <a:pPr marL="444500" indent="-444500" defTabSz="577850">
              <a:lnSpc>
                <a:spcPct val="100000"/>
              </a:lnSpc>
              <a:spcBef>
                <a:spcPts val="3100"/>
              </a:spcBef>
              <a:buSzPct val="75000"/>
              <a:buChar char="•"/>
              <a:defRPr cap="none" spc="0" sz="3500">
                <a:solidFill>
                  <a:srgbClr val="5E524C"/>
                </a:solidFill>
                <a:effectLst>
                  <a:outerShdw sx="100000" sy="100000" kx="0" ky="0" algn="b" rotWithShape="0" blurRad="17780" dist="17780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круглый год</a:t>
            </a:r>
          </a:p>
          <a:p>
            <a:pPr marL="444500" indent="-444500" defTabSz="577850">
              <a:lnSpc>
                <a:spcPct val="100000"/>
              </a:lnSpc>
              <a:spcBef>
                <a:spcPts val="3100"/>
              </a:spcBef>
              <a:buSzPct val="75000"/>
              <a:buChar char="•"/>
              <a:defRPr cap="none" spc="0" sz="3500">
                <a:solidFill>
                  <a:srgbClr val="5E524C"/>
                </a:solidFill>
                <a:effectLst>
                  <a:outerShdw sx="100000" sy="100000" kx="0" ky="0" algn="b" rotWithShape="0" blurRad="17780" dist="17780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можно использовать для родительских собраний</a:t>
            </a:r>
          </a:p>
          <a:p>
            <a:pPr marL="444500" indent="-444500" defTabSz="577850">
              <a:lnSpc>
                <a:spcPct val="100000"/>
              </a:lnSpc>
              <a:spcBef>
                <a:spcPts val="3100"/>
              </a:spcBef>
              <a:buSzPct val="75000"/>
              <a:buChar char="•"/>
              <a:defRPr cap="none" spc="0" sz="3500">
                <a:solidFill>
                  <a:srgbClr val="5E524C"/>
                </a:solidFill>
                <a:effectLst>
                  <a:outerShdw sx="100000" sy="100000" kx="0" ky="0" algn="b" rotWithShape="0" blurRad="17780" dist="17780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лепим тарелки и говорим о важном</a:t>
            </a:r>
          </a:p>
          <a:p>
            <a:pPr marL="444500" indent="-444500" defTabSz="577850">
              <a:lnSpc>
                <a:spcPct val="100000"/>
              </a:lnSpc>
              <a:spcBef>
                <a:spcPts val="3100"/>
              </a:spcBef>
              <a:buSzPct val="75000"/>
              <a:buChar char="•"/>
              <a:defRPr cap="none" spc="0" sz="3500">
                <a:solidFill>
                  <a:srgbClr val="5E524C"/>
                </a:solidFill>
                <a:effectLst>
                  <a:outerShdw sx="100000" sy="100000" kx="0" ky="0" algn="b" rotWithShape="0" blurRad="17780" dist="17780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привлекаем волонтеров, партнеров, формируем дружелюбную среду в своем районе</a:t>
            </a:r>
          </a:p>
          <a:p>
            <a:pPr marL="444500" indent="-444500" defTabSz="577850">
              <a:lnSpc>
                <a:spcPct val="100000"/>
              </a:lnSpc>
              <a:spcBef>
                <a:spcPts val="3100"/>
              </a:spcBef>
              <a:buSzPct val="75000"/>
              <a:buChar char="•"/>
              <a:defRPr cap="none" spc="0" sz="3500">
                <a:solidFill>
                  <a:srgbClr val="5E524C"/>
                </a:solidFill>
                <a:effectLst>
                  <a:outerShdw sx="100000" sy="100000" kx="0" ky="0" algn="b" rotWithShape="0" blurRad="17780" dist="17780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листовки </a:t>
            </a:r>
            <a:r>
              <a:rPr u="sng">
                <a:hlinkClick r:id="rId3" invalidUrl="" action="" tgtFrame="" tooltip="" history="1" highlightClick="0" endSnd="0"/>
              </a:rPr>
              <a:t>https://clck.ru/33LZ9v</a:t>
            </a:r>
            <a:r>
              <a:t> </a:t>
            </a:r>
          </a:p>
        </p:txBody>
      </p:sp>
      <p:sp>
        <p:nvSpPr>
          <p:cNvPr id="184" name="Инклюзивные…"/>
          <p:cNvSpPr txBox="1"/>
          <p:nvPr>
            <p:ph type="title"/>
          </p:nvPr>
        </p:nvSpPr>
        <p:spPr>
          <a:xfrm>
            <a:off x="1689100" y="889000"/>
            <a:ext cx="10175599" cy="1738978"/>
          </a:xfrm>
          <a:prstGeom prst="rect">
            <a:avLst/>
          </a:prstGeom>
        </p:spPr>
        <p:txBody>
          <a:bodyPr anchor="t"/>
          <a:lstStyle/>
          <a:p>
            <a:pPr defTabSz="652145">
              <a:defRPr spc="417" sz="5214">
                <a:effectLst>
                  <a:outerShdw sx="100000" sy="100000" kx="0" ky="0" algn="b" rotWithShape="0" blurRad="20066" dist="20066" dir="5520000">
                    <a:srgbClr val="FFFFFF">
                      <a:alpha val="72000"/>
                    </a:srgbClr>
                  </a:outerShdw>
                </a:effectLst>
              </a:defRPr>
            </a:pPr>
            <a:r>
              <a:t>Инклюзивные </a:t>
            </a:r>
          </a:p>
          <a:p>
            <a:pPr defTabSz="652145">
              <a:defRPr spc="417" sz="5214">
                <a:effectLst>
                  <a:outerShdw sx="100000" sy="100000" kx="0" ky="0" algn="b" rotWithShape="0" blurRad="20066" dist="20066" dir="5520000">
                    <a:srgbClr val="FFFFFF">
                      <a:alpha val="72000"/>
                    </a:srgbClr>
                  </a:outerShdw>
                </a:effectLst>
              </a:defRPr>
            </a:pPr>
            <a:r>
              <a:t>мастер-классы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WhatsApp Image 2023-01-23 at 19.06.03.jpeg" descr="WhatsApp Image 2023-01-23 at 19.06.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03498" y="4451572"/>
            <a:ext cx="7590687" cy="5693016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Для детей…"/>
          <p:cNvSpPr txBox="1"/>
          <p:nvPr>
            <p:ph type="body" sz="half" idx="1"/>
          </p:nvPr>
        </p:nvSpPr>
        <p:spPr>
          <a:xfrm>
            <a:off x="1689100" y="3206178"/>
            <a:ext cx="9025650" cy="922712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4500"/>
              </a:spcBef>
              <a:defRPr cap="none" spc="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Для детей</a:t>
            </a:r>
          </a:p>
          <a:p>
            <a:pPr marL="635000" indent="-635000">
              <a:lnSpc>
                <a:spcPct val="100000"/>
              </a:lnSpc>
              <a:spcBef>
                <a:spcPts val="4500"/>
              </a:spcBef>
              <a:buSzPct val="75000"/>
              <a:buChar char="•"/>
              <a:defRPr cap="none" spc="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круглый год</a:t>
            </a:r>
          </a:p>
          <a:p>
            <a:pPr marL="635000" indent="-635000">
              <a:lnSpc>
                <a:spcPct val="100000"/>
              </a:lnSpc>
              <a:spcBef>
                <a:spcPts val="4500"/>
              </a:spcBef>
              <a:buSzPct val="75000"/>
              <a:buChar char="•"/>
              <a:defRPr cap="none" spc="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приглашаем нейротипичных сверстников</a:t>
            </a:r>
          </a:p>
          <a:p>
            <a:pPr marL="635000" indent="-635000">
              <a:lnSpc>
                <a:spcPct val="100000"/>
              </a:lnSpc>
              <a:spcBef>
                <a:spcPts val="4500"/>
              </a:spcBef>
              <a:buSzPct val="75000"/>
              <a:buChar char="•"/>
              <a:defRPr cap="none" spc="0">
                <a:solidFill>
                  <a:srgbClr val="5E524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учатся полезным навыкам и общению с детьми с особенностями</a:t>
            </a:r>
          </a:p>
        </p:txBody>
      </p:sp>
      <p:sp>
        <p:nvSpPr>
          <p:cNvPr id="188" name="Инклюзивные…"/>
          <p:cNvSpPr txBox="1"/>
          <p:nvPr>
            <p:ph type="title"/>
          </p:nvPr>
        </p:nvSpPr>
        <p:spPr>
          <a:xfrm>
            <a:off x="1689100" y="889000"/>
            <a:ext cx="10175599" cy="1738978"/>
          </a:xfrm>
          <a:prstGeom prst="rect">
            <a:avLst/>
          </a:prstGeom>
        </p:spPr>
        <p:txBody>
          <a:bodyPr anchor="t"/>
          <a:lstStyle/>
          <a:p>
            <a:pPr defTabSz="652145">
              <a:defRPr spc="417" sz="5214">
                <a:effectLst>
                  <a:outerShdw sx="100000" sy="100000" kx="0" ky="0" algn="b" rotWithShape="0" blurRad="20066" dist="20066" dir="5520000">
                    <a:srgbClr val="FFFFFF">
                      <a:alpha val="72000"/>
                    </a:srgbClr>
                  </a:outerShdw>
                </a:effectLst>
              </a:defRPr>
            </a:pPr>
            <a:r>
              <a:t>Инклюзивные </a:t>
            </a:r>
          </a:p>
          <a:p>
            <a:pPr defTabSz="652145">
              <a:defRPr spc="417" sz="5214">
                <a:effectLst>
                  <a:outerShdw sx="100000" sy="100000" kx="0" ky="0" algn="b" rotWithShape="0" blurRad="20066" dist="20066" dir="5520000">
                    <a:srgbClr val="FFFFFF">
                      <a:alpha val="72000"/>
                    </a:srgbClr>
                  </a:outerShdw>
                </a:effectLst>
              </a:defRPr>
            </a:pPr>
            <a:r>
              <a:t>мастер-классы</a:t>
            </a:r>
          </a:p>
        </p:txBody>
      </p:sp>
      <p:pic>
        <p:nvPicPr>
          <p:cNvPr id="189" name="3.jpg" descr="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46325" y="8792891"/>
            <a:ext cx="5080001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2.jpeg" descr="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81715" y="8792891"/>
            <a:ext cx="5080001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5.jpeg" descr="5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346325" y="1144468"/>
            <a:ext cx="5080001" cy="381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6.jpg" descr="6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981715" y="1144468"/>
            <a:ext cx="5080001" cy="381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Полезные материалы…"/>
          <p:cNvSpPr txBox="1"/>
          <p:nvPr>
            <p:ph type="body" sz="half" idx="1"/>
          </p:nvPr>
        </p:nvSpPr>
        <p:spPr>
          <a:xfrm>
            <a:off x="1689100" y="2973116"/>
            <a:ext cx="10252726" cy="8964884"/>
          </a:xfrm>
          <a:prstGeom prst="rect">
            <a:avLst/>
          </a:prstGeom>
        </p:spPr>
        <p:txBody>
          <a:bodyPr anchor="ctr"/>
          <a:lstStyle/>
          <a:p>
            <a:pPr defTabSz="544830">
              <a:lnSpc>
                <a:spcPct val="100000"/>
              </a:lnSpc>
              <a:spcBef>
                <a:spcPts val="2900"/>
              </a:spcBef>
              <a:defRPr b="1" cap="none" spc="0" sz="3300">
                <a:solidFill>
                  <a:srgbClr val="5E524C"/>
                </a:solidFill>
                <a:effectLst>
                  <a:outerShdw sx="100000" sy="100000" kx="0" ky="0" algn="b" rotWithShape="0" blurRad="16764" dist="16764" dir="5520000">
                    <a:srgbClr val="FFFFFF">
                      <a:alpha val="71999"/>
                    </a:srgbClr>
                  </a:outerShdw>
                </a:effectLst>
              </a:defRPr>
            </a:pPr>
            <a:r>
              <a:t>Полезные материалы</a:t>
            </a:r>
          </a:p>
          <a:p>
            <a:pPr marL="419100" indent="-419100" defTabSz="544830">
              <a:lnSpc>
                <a:spcPct val="100000"/>
              </a:lnSpc>
              <a:spcBef>
                <a:spcPts val="2900"/>
              </a:spcBef>
              <a:buSzPct val="75000"/>
              <a:buChar char="•"/>
              <a:defRPr cap="none" spc="0" sz="3300">
                <a:solidFill>
                  <a:srgbClr val="5E524C"/>
                </a:solidFill>
                <a:effectLst>
                  <a:outerShdw sx="100000" sy="100000" kx="0" ky="0" algn="b" rotWithShape="0" blurRad="16764" dist="16764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Брошюры для учителей и учеников, презентация-конструктор, наклейки </a:t>
            </a:r>
            <a:r>
              <a:rPr u="sng">
                <a:hlinkClick r:id="rId2" invalidUrl="" action="" tgtFrame="" tooltip="" history="1" highlightClick="0" endSnd="0"/>
              </a:rPr>
              <a:t>http://autismregions.ru/</a:t>
            </a:r>
            <a:r>
              <a:t> </a:t>
            </a:r>
          </a:p>
          <a:p>
            <a:pPr marL="419100" indent="-419100" defTabSz="544830">
              <a:lnSpc>
                <a:spcPct val="100000"/>
              </a:lnSpc>
              <a:spcBef>
                <a:spcPts val="2900"/>
              </a:spcBef>
              <a:buSzPct val="75000"/>
              <a:buChar char="•"/>
              <a:defRPr cap="none" spc="0" sz="3300">
                <a:solidFill>
                  <a:srgbClr val="5E524C"/>
                </a:solidFill>
                <a:effectLst>
                  <a:outerShdw sx="100000" sy="100000" kx="0" ky="0" algn="b" rotWithShape="0" blurRad="16764" dist="16764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Листовки </a:t>
            </a:r>
            <a:r>
              <a:rPr u="sng">
                <a:hlinkClick r:id="rId3" invalidUrl="" action="" tgtFrame="" tooltip="" history="1" highlightClick="0" endSnd="0"/>
              </a:rPr>
              <a:t>https://clck.ru/33LZ9v</a:t>
            </a:r>
            <a:r>
              <a:t> </a:t>
            </a:r>
          </a:p>
          <a:p>
            <a:pPr marL="419100" indent="-419100" defTabSz="544830">
              <a:lnSpc>
                <a:spcPct val="100000"/>
              </a:lnSpc>
              <a:spcBef>
                <a:spcPts val="2900"/>
              </a:spcBef>
              <a:buSzPct val="75000"/>
              <a:buChar char="•"/>
              <a:defRPr cap="none" spc="0" sz="3300">
                <a:solidFill>
                  <a:srgbClr val="5E524C"/>
                </a:solidFill>
                <a:effectLst>
                  <a:outerShdw sx="100000" sy="100000" kx="0" ky="0" algn="b" rotWithShape="0" blurRad="16764" dist="16764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Наклейки (Спасибо Анне Маловой и Андронику Хачияну) </a:t>
            </a:r>
            <a:r>
              <a:rPr u="sng">
                <a:hlinkClick r:id="rId4" invalidUrl="" action="" tgtFrame="" tooltip="" history="1" highlightClick="0" endSnd="0"/>
              </a:rPr>
              <a:t>https://clck.ru/33LnDC</a:t>
            </a:r>
            <a:r>
              <a:t> </a:t>
            </a:r>
          </a:p>
          <a:p>
            <a:pPr marL="419100" indent="-419100" defTabSz="544830">
              <a:lnSpc>
                <a:spcPct val="100000"/>
              </a:lnSpc>
              <a:spcBef>
                <a:spcPts val="2900"/>
              </a:spcBef>
              <a:buSzPct val="75000"/>
              <a:buChar char="•"/>
              <a:defRPr cap="none" spc="0" sz="3300">
                <a:solidFill>
                  <a:srgbClr val="5E524C"/>
                </a:solidFill>
                <a:effectLst>
                  <a:outerShdw sx="100000" sy="100000" kx="0" ky="0" algn="b" rotWithShape="0" blurRad="16764" dist="16764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Социальная реклама об аутизме </a:t>
            </a:r>
            <a:r>
              <a:rPr u="sng">
                <a:hlinkClick r:id="rId5" invalidUrl="" action="" tgtFrame="" tooltip="" history="1" highlightClick="0" endSnd="0"/>
              </a:rPr>
              <a:t>https://youtube.com/playlist?list=PLWPZwSQndf-Ordrpm3aJ2fdJtJ7WqTBiG</a:t>
            </a:r>
            <a:r>
              <a:t> </a:t>
            </a:r>
          </a:p>
          <a:p>
            <a:pPr marL="419100" indent="-419100" defTabSz="544830">
              <a:lnSpc>
                <a:spcPct val="100000"/>
              </a:lnSpc>
              <a:spcBef>
                <a:spcPts val="2900"/>
              </a:spcBef>
              <a:buSzPct val="75000"/>
              <a:buChar char="•"/>
              <a:defRPr cap="none" spc="0" sz="3300">
                <a:solidFill>
                  <a:srgbClr val="5E524C"/>
                </a:solidFill>
                <a:effectLst>
                  <a:outerShdw sx="100000" sy="100000" kx="0" ky="0" algn="b" rotWithShape="0" blurRad="16764" dist="16764" dir="552000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Идеи для уроков доброты </a:t>
            </a:r>
            <a:r>
              <a:rPr u="sng">
                <a:hlinkClick r:id="rId6" invalidUrl="" action="" tgtFrame="" tooltip="" history="1" highlightClick="0" endSnd="0"/>
              </a:rPr>
              <a:t>https://clck.ru/33LZCW</a:t>
            </a:r>
          </a:p>
        </p:txBody>
      </p:sp>
      <p:pic>
        <p:nvPicPr>
          <p:cNvPr id="195" name="Снимок экрана 2023-01-23 в 18.36.23.png" descr="Снимок экрана 2023-01-23 в 18.36.23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261729" y="788929"/>
            <a:ext cx="8405034" cy="11323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6F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Спасибо за понимание!…"/>
          <p:cNvSpPr txBox="1"/>
          <p:nvPr>
            <p:ph type="title"/>
          </p:nvPr>
        </p:nvSpPr>
        <p:spPr>
          <a:xfrm>
            <a:off x="1681359" y="4263651"/>
            <a:ext cx="21005801" cy="5188698"/>
          </a:xfrm>
          <a:prstGeom prst="rect">
            <a:avLst/>
          </a:prstGeom>
        </p:spPr>
        <p:txBody>
          <a:bodyPr/>
          <a:lstStyle/>
          <a:p>
            <a:pPr/>
            <a:r>
              <a:t>Спасибо за понимание!</a:t>
            </a:r>
          </a:p>
          <a:p>
            <a:pPr defTabSz="457200">
              <a:lnSpc>
                <a:spcPct val="100000"/>
              </a:lnSpc>
              <a:defRPr b="0" cap="none" spc="0" sz="3400">
                <a:solidFill>
                  <a:srgbClr val="000000"/>
                </a:solidFill>
                <a:effectLst/>
              </a:defRPr>
            </a:pPr>
          </a:p>
          <a:p>
            <a:pPr defTabSz="457200">
              <a:lnSpc>
                <a:spcPct val="100000"/>
              </a:lnSpc>
              <a:defRPr b="0" cap="none" spc="0" sz="3400">
                <a:solidFill>
                  <a:srgbClr val="000000"/>
                </a:solidFill>
                <a:effectLst/>
              </a:defRPr>
            </a:pPr>
            <a:r>
              <a:t>Екатерина Заломова</a:t>
            </a:r>
          </a:p>
          <a:p>
            <a:pPr defTabSz="457200">
              <a:lnSpc>
                <a:spcPct val="100000"/>
              </a:lnSpc>
              <a:defRPr b="0" cap="none" spc="0" sz="3400">
                <a:solidFill>
                  <a:srgbClr val="000000"/>
                </a:solidFill>
                <a:effectLst/>
              </a:defRPr>
            </a:pPr>
            <a:r>
              <a:t>АНО помощи людям с РАС "Атмосфера"</a:t>
            </a:r>
          </a:p>
          <a:p>
            <a:pPr defTabSz="457200">
              <a:lnSpc>
                <a:spcPct val="100000"/>
              </a:lnSpc>
              <a:defRPr b="0" cap="none" spc="0" sz="3400">
                <a:solidFill>
                  <a:srgbClr val="000000"/>
                </a:solidFill>
                <a:effectLst/>
              </a:defRPr>
            </a:pPr>
            <a:r>
              <a:t>г. Новосибирск</a:t>
            </a:r>
          </a:p>
          <a:p>
            <a:pPr defTabSz="457200">
              <a:lnSpc>
                <a:spcPct val="100000"/>
              </a:lnSpc>
              <a:defRPr b="0" cap="none" spc="0" sz="3400" u="sng">
                <a:solidFill>
                  <a:srgbClr val="0000EE"/>
                </a:solidFill>
                <a:effectLst/>
              </a:defRPr>
            </a:pPr>
            <a:r>
              <a:rPr u="none">
                <a:solidFill>
                  <a:srgbClr val="000000"/>
                </a:solidFill>
              </a:rPr>
              <a:t>e-mail: ano.atmosphere@yandex.ru</a:t>
            </a:r>
            <a:endParaRPr u="none">
              <a:solidFill>
                <a:srgbClr val="000000"/>
              </a:solidFill>
            </a:endParaRPr>
          </a:p>
          <a:p>
            <a:pPr defTabSz="457200">
              <a:lnSpc>
                <a:spcPct val="100000"/>
              </a:lnSpc>
              <a:defRPr b="0" cap="none" spc="0" sz="3400" u="sng">
                <a:solidFill>
                  <a:srgbClr val="0000EE"/>
                </a:solidFill>
                <a:effectLst/>
              </a:defRPr>
            </a:pPr>
            <a:r>
              <a:rPr>
                <a:hlinkClick r:id="rId2" invalidUrl="" action="" tgtFrame="" tooltip="" history="1" highlightClick="0" endSnd="0"/>
              </a:rPr>
              <a:t>https://vk.com/rasatmosphera</a:t>
            </a:r>
            <a:endParaRPr u="none">
              <a:solidFill>
                <a:srgbClr val="000000"/>
              </a:solidFill>
            </a:endParaRPr>
          </a:p>
          <a:p>
            <a:pPr defTabSz="457200">
              <a:lnSpc>
                <a:spcPct val="100000"/>
              </a:lnSpc>
              <a:defRPr b="0" cap="none" spc="0" sz="3400" u="sng">
                <a:solidFill>
                  <a:srgbClr val="0000EE"/>
                </a:solidFill>
                <a:effectLst/>
              </a:defRPr>
            </a:pPr>
            <a:r>
              <a:rPr>
                <a:hlinkClick r:id="rId3" invalidUrl="" action="" tgtFrame="" tooltip="" history="1" highlightClick="0" endSnd="0"/>
              </a:rPr>
              <a:t>https://atmosphere-autism.ru/</a:t>
            </a:r>
            <a:r>
              <a:rPr u="none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98" name="Лого Атмосфера.png" descr="Лого Атмосфера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75159" y="10041229"/>
            <a:ext cx="2769376" cy="2356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grants_logo_gp.png" descr="pgrants_logo_gp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455376" y="9992111"/>
            <a:ext cx="5176994" cy="2454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Откройте двери логотип.jpg" descr="Откройте двери логотип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84551" y="10204084"/>
            <a:ext cx="2030661" cy="2030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8" y="0"/>
                </a:moveTo>
                <a:cubicBezTo>
                  <a:pt x="8034" y="0"/>
                  <a:pt x="5270" y="1053"/>
                  <a:pt x="3162" y="3162"/>
                </a:cubicBezTo>
                <a:cubicBezTo>
                  <a:pt x="1053" y="5270"/>
                  <a:pt x="0" y="8034"/>
                  <a:pt x="0" y="10798"/>
                </a:cubicBezTo>
                <a:cubicBezTo>
                  <a:pt x="0" y="13562"/>
                  <a:pt x="1053" y="16325"/>
                  <a:pt x="3162" y="18434"/>
                </a:cubicBezTo>
                <a:cubicBezTo>
                  <a:pt x="5270" y="20543"/>
                  <a:pt x="8034" y="21600"/>
                  <a:pt x="10798" y="21600"/>
                </a:cubicBezTo>
                <a:cubicBezTo>
                  <a:pt x="13562" y="21600"/>
                  <a:pt x="16325" y="20543"/>
                  <a:pt x="18434" y="18434"/>
                </a:cubicBezTo>
                <a:cubicBezTo>
                  <a:pt x="20543" y="16325"/>
                  <a:pt x="21600" y="13562"/>
                  <a:pt x="21600" y="10798"/>
                </a:cubicBezTo>
                <a:cubicBezTo>
                  <a:pt x="21600" y="8034"/>
                  <a:pt x="20543" y="5270"/>
                  <a:pt x="18434" y="3162"/>
                </a:cubicBezTo>
                <a:cubicBezTo>
                  <a:pt x="16325" y="1053"/>
                  <a:pt x="13562" y="0"/>
                  <a:pt x="10798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New_Template5">
  <a:themeElements>
    <a:clrScheme name="New_Template5">
      <a:dk1>
        <a:srgbClr val="5E524C"/>
      </a:dk1>
      <a:lt1>
        <a:srgbClr val="12455E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 Regular"/>
        <a:ea typeface="Avenir Next Regular"/>
        <a:cs typeface="Avenir Next Regular"/>
      </a:majorFont>
      <a:minorFont>
        <a:latin typeface="Avenir Next Regular"/>
        <a:ea typeface="Avenir Next Regular"/>
        <a:cs typeface="Avenir Next Regular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76000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3E3B39"/>
            </a:solidFill>
            <a:effectLst>
              <a:outerShdw sx="100000" sy="100000" kx="0" ky="0" algn="b" rotWithShape="0" blurRad="25400" dist="12700" dir="492000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sx="100000" sy="100000" kx="0" ky="0" algn="b" rotWithShape="0" blurRad="25400" dist="25400" dir="552000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400" u="none" kumimoji="0" normalizeH="0">
            <a:ln>
              <a:noFill/>
            </a:ln>
            <a:solidFill>
              <a:srgbClr val="5E524C"/>
            </a:solidFill>
            <a:effectLst>
              <a:outerShdw sx="100000" sy="100000" kx="0" ky="0" algn="b" rotWithShape="0" blurRad="25400" dist="25400" dir="552000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5">
  <a:themeElements>
    <a:clrScheme name="New_Template5">
      <a:dk1>
        <a:srgbClr val="000000"/>
      </a:dk1>
      <a:lt1>
        <a:srgbClr val="FFFFFF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 Regular"/>
        <a:ea typeface="Avenir Next Regular"/>
        <a:cs typeface="Avenir Next Regular"/>
      </a:majorFont>
      <a:minorFont>
        <a:latin typeface="Avenir Next Regular"/>
        <a:ea typeface="Avenir Next Regular"/>
        <a:cs typeface="Avenir Next Regular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76000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3E3B39"/>
            </a:solidFill>
            <a:effectLst>
              <a:outerShdw sx="100000" sy="100000" kx="0" ky="0" algn="b" rotWithShape="0" blurRad="25400" dist="12700" dir="492000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sx="100000" sy="100000" kx="0" ky="0" algn="b" rotWithShape="0" blurRad="25400" dist="25400" dir="552000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4400" u="none" kumimoji="0" normalizeH="0">
            <a:ln>
              <a:noFill/>
            </a:ln>
            <a:solidFill>
              <a:srgbClr val="5E524C"/>
            </a:solidFill>
            <a:effectLst>
              <a:outerShdw sx="100000" sy="100000" kx="0" ky="0" algn="b" rotWithShape="0" blurRad="25400" dist="25400" dir="552000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