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5" r:id="rId1"/>
  </p:sldMasterIdLst>
  <p:notesMasterIdLst>
    <p:notesMasterId r:id="rId23"/>
  </p:notesMasterIdLst>
  <p:sldIdLst>
    <p:sldId id="340" r:id="rId2"/>
    <p:sldId id="393" r:id="rId3"/>
    <p:sldId id="324" r:id="rId4"/>
    <p:sldId id="405" r:id="rId5"/>
    <p:sldId id="398" r:id="rId6"/>
    <p:sldId id="394" r:id="rId7"/>
    <p:sldId id="396" r:id="rId8"/>
    <p:sldId id="327" r:id="rId9"/>
    <p:sldId id="386" r:id="rId10"/>
    <p:sldId id="387" r:id="rId11"/>
    <p:sldId id="401" r:id="rId12"/>
    <p:sldId id="395" r:id="rId13"/>
    <p:sldId id="339" r:id="rId14"/>
    <p:sldId id="382" r:id="rId15"/>
    <p:sldId id="385" r:id="rId16"/>
    <p:sldId id="406" r:id="rId17"/>
    <p:sldId id="402" r:id="rId18"/>
    <p:sldId id="403" r:id="rId19"/>
    <p:sldId id="404" r:id="rId20"/>
    <p:sldId id="409" r:id="rId21"/>
    <p:sldId id="400" r:id="rId22"/>
  </p:sldIdLst>
  <p:sldSz cx="12192000" cy="6858000"/>
  <p:notesSz cx="6858000" cy="9144000"/>
  <p:embeddedFontLst>
    <p:embeddedFont>
      <p:font typeface="Wingdings 2" panose="05020102010507070707" pitchFamily="18" charset="2"/>
      <p:regular r:id="rId24"/>
    </p:embeddedFont>
    <p:embeddedFont>
      <p:font typeface="Arial Black" panose="020B0A04020102020204" pitchFamily="34" charset="0"/>
      <p:bold r:id="rId25"/>
    </p:embeddedFont>
    <p:embeddedFont>
      <p:font typeface="Gilroy Light" panose="00000400000000000000" charset="-52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3840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7" pos="393" userDrawn="1">
          <p15:clr>
            <a:srgbClr val="A4A3A4"/>
          </p15:clr>
        </p15:guide>
        <p15:guide id="14" pos="7287" userDrawn="1">
          <p15:clr>
            <a:srgbClr val="A4A3A4"/>
          </p15:clr>
        </p15:guide>
        <p15:guide id="16" orient="horz" pos="572" userDrawn="1">
          <p15:clr>
            <a:srgbClr val="A4A3A4"/>
          </p15:clr>
        </p15:guide>
        <p15:guide id="17" orient="horz" pos="3249" userDrawn="1">
          <p15:clr>
            <a:srgbClr val="A4A3A4"/>
          </p15:clr>
        </p15:guide>
        <p15:guide id="18" orient="horz" pos="3748" userDrawn="1">
          <p15:clr>
            <a:srgbClr val="A4A3A4"/>
          </p15:clr>
        </p15:guide>
        <p15:guide id="19" pos="2638" userDrawn="1">
          <p15:clr>
            <a:srgbClr val="A4A3A4"/>
          </p15:clr>
        </p15:guide>
        <p15:guide id="20" pos="5133" userDrawn="1">
          <p15:clr>
            <a:srgbClr val="A4A3A4"/>
          </p15:clr>
        </p15:guide>
        <p15:guide id="21" pos="1436" userDrawn="1">
          <p15:clr>
            <a:srgbClr val="A4A3A4"/>
          </p15:clr>
        </p15:guide>
        <p15:guide id="22" pos="5518" userDrawn="1">
          <p15:clr>
            <a:srgbClr val="A4A3A4"/>
          </p15:clr>
        </p15:guide>
        <p15:guide id="23" orient="horz" pos="2387" userDrawn="1">
          <p15:clr>
            <a:srgbClr val="A4A3A4"/>
          </p15:clr>
        </p15:guide>
        <p15:guide id="24" orient="horz" pos="28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5DB1"/>
    <a:srgbClr val="F5E2D7"/>
    <a:srgbClr val="F0F0F0"/>
    <a:srgbClr val="77868D"/>
    <a:srgbClr val="E1FFF3"/>
    <a:srgbClr val="00FF99"/>
    <a:srgbClr val="FFFFB3"/>
    <a:srgbClr val="FFFF4B"/>
    <a:srgbClr val="C2C9CC"/>
    <a:srgbClr val="C0C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62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-1048" y="-112"/>
      </p:cViewPr>
      <p:guideLst>
        <p:guide orient="horz" pos="1487"/>
        <p:guide orient="horz" pos="790"/>
        <p:guide orient="horz" pos="3667"/>
        <p:guide orient="horz" pos="2157"/>
        <p:guide orient="horz" pos="2861"/>
        <p:guide pos="3840"/>
        <p:guide pos="320"/>
        <p:guide pos="7358"/>
        <p:guide pos="1895"/>
        <p:guide pos="57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22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99425-FCC8-41BE-8647-309591149001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EBB8B-474C-4EAB-AC9E-9BCD13CFD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73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Области развития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EBB8B-474C-4EAB-AC9E-9BCD13CFD50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707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436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04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10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31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113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61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34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68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78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433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98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1CF62-16ED-4F30-9C76-595068CD8EC0}" type="datetimeFigureOut">
              <a:rPr lang="ru-RU" smtClean="0"/>
              <a:t>08.12.2022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B5008-A75A-466F-9117-2E5590BE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85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specialtranslations.ru/" TargetMode="External"/><Relationship Id="rId2" Type="http://schemas.openxmlformats.org/officeDocument/2006/relationships/hyperlink" Target="http://aba-mozaika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utism-aba.blogspot.ru/" TargetMode="External"/><Relationship Id="rId4" Type="http://schemas.openxmlformats.org/officeDocument/2006/relationships/hyperlink" Target="http://www.parent-academy.com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hyperlink" Target="https://aba-mozaika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r="24415" b="33773"/>
          <a:stretch/>
        </p:blipFill>
        <p:spPr>
          <a:xfrm>
            <a:off x="-1018198" y="1228993"/>
            <a:ext cx="6400230" cy="43514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28490" y="3424238"/>
            <a:ext cx="595233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b="1" dirty="0" smtClean="0">
                <a:latin typeface="Gilroy Light" panose="00000400000000000000" charset="-52"/>
              </a:rPr>
              <a:t>Эффективные методики помощи</a:t>
            </a:r>
          </a:p>
          <a:p>
            <a:pPr algn="r"/>
            <a:r>
              <a:rPr lang="ru-RU" sz="2800" b="1" dirty="0">
                <a:latin typeface="Gilroy Light" panose="00000400000000000000" charset="-52"/>
              </a:rPr>
              <a:t>д</a:t>
            </a:r>
            <a:r>
              <a:rPr lang="ru-RU" sz="2800" b="1" dirty="0" smtClean="0">
                <a:latin typeface="Gilroy Light" panose="00000400000000000000" charset="-52"/>
              </a:rPr>
              <a:t>етям с аутизмом</a:t>
            </a:r>
            <a:endParaRPr lang="ru-RU" sz="2800" b="1" dirty="0">
              <a:latin typeface="Gilroy Light" panose="0000040000000000000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43018" y="5042101"/>
            <a:ext cx="67378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800" dirty="0" smtClean="0">
                <a:latin typeface="Gilroy Light" panose="00000400000000000000" charset="-52"/>
              </a:rPr>
              <a:t>Евгения Чульжанова</a:t>
            </a:r>
          </a:p>
          <a:p>
            <a:pPr algn="r"/>
            <a:r>
              <a:rPr lang="ru-RU" sz="2800" dirty="0" smtClean="0">
                <a:latin typeface="Gilroy Light" panose="00000400000000000000" charset="-52"/>
              </a:rPr>
              <a:t>Директор центра ПАП Мозаика, </a:t>
            </a:r>
            <a:r>
              <a:rPr lang="en-US" sz="2800" dirty="0" smtClean="0">
                <a:latin typeface="Gilroy Light" panose="00000400000000000000" charset="-52"/>
              </a:rPr>
              <a:t>BCBA</a:t>
            </a:r>
            <a:endParaRPr lang="ru-RU" sz="2800" dirty="0" smtClean="0">
              <a:latin typeface="Gilroy Light" panose="00000400000000000000" charset="-52"/>
            </a:endParaRPr>
          </a:p>
          <a:p>
            <a:pPr algn="r"/>
            <a:r>
              <a:rPr lang="ru-RU" sz="2800" dirty="0" smtClean="0">
                <a:latin typeface="Gilroy Light" panose="00000400000000000000" charset="-52"/>
              </a:rPr>
              <a:t>Член правления ПСПА</a:t>
            </a:r>
            <a:endParaRPr lang="ru-RU" sz="2800" dirty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8395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8397" y="268082"/>
            <a:ext cx="384913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Gilroy Light" panose="00000400000000000000" charset="-52"/>
              </a:rPr>
              <a:t>Центр прикладного </a:t>
            </a:r>
          </a:p>
          <a:p>
            <a:pPr algn="ctr"/>
            <a:r>
              <a:rPr lang="ru-RU" sz="2800" b="1" dirty="0" smtClean="0">
                <a:latin typeface="Gilroy Light" panose="00000400000000000000" charset="-52"/>
              </a:rPr>
              <a:t>анализа поведения</a:t>
            </a:r>
          </a:p>
          <a:p>
            <a:pPr algn="ctr"/>
            <a:r>
              <a:rPr lang="ru-RU" sz="2800" b="1" dirty="0" smtClean="0">
                <a:latin typeface="Gilroy Light" panose="00000400000000000000" charset="-52"/>
              </a:rPr>
              <a:t>МОЗАИКА</a:t>
            </a:r>
            <a:endParaRPr lang="ru-RU" sz="2800" b="1" dirty="0">
              <a:latin typeface="Gilroy Light" panose="0000040000000000000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460" y="1481287"/>
            <a:ext cx="702574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Gilroy Light" panose="00000400000000000000" charset="-52"/>
              </a:rPr>
              <a:t>Наш партнёр – </a:t>
            </a:r>
            <a:endParaRPr lang="ru-RU" sz="2400" dirty="0" smtClean="0">
              <a:latin typeface="Gilroy Light" panose="00000400000000000000" charset="-52"/>
            </a:endParaRPr>
          </a:p>
          <a:p>
            <a:r>
              <a:rPr lang="ru-RU" sz="2400" dirty="0" smtClean="0">
                <a:latin typeface="Gilroy Light" panose="00000400000000000000" charset="-52"/>
              </a:rPr>
              <a:t>Международная </a:t>
            </a:r>
            <a:r>
              <a:rPr lang="ru-RU" sz="2400" dirty="0">
                <a:latin typeface="Gilroy Light" panose="00000400000000000000" charset="-52"/>
              </a:rPr>
              <a:t>организация</a:t>
            </a:r>
          </a:p>
          <a:p>
            <a:r>
              <a:rPr lang="en-US" sz="2400" dirty="0">
                <a:latin typeface="Gilroy Light" panose="00000400000000000000" charset="-52"/>
              </a:rPr>
              <a:t>Autism Partnership</a:t>
            </a:r>
            <a:endParaRPr lang="ru-RU" sz="2400" dirty="0">
              <a:latin typeface="Gilroy Light" panose="00000400000000000000" charset="-52"/>
            </a:endParaRPr>
          </a:p>
          <a:p>
            <a:endParaRPr lang="en-US" sz="2400" dirty="0" smtClean="0">
              <a:latin typeface="Gilroy Light" panose="00000400000000000000" charset="-52"/>
            </a:endParaRPr>
          </a:p>
          <a:p>
            <a:r>
              <a:rPr lang="ru-RU" sz="2400" dirty="0" smtClean="0">
                <a:latin typeface="Gilroy Light" panose="00000400000000000000" charset="-52"/>
              </a:rPr>
              <a:t>Головной офис </a:t>
            </a:r>
          </a:p>
          <a:p>
            <a:r>
              <a:rPr lang="ru-RU" sz="2400" dirty="0" smtClean="0">
                <a:latin typeface="Gilroy Light" panose="00000400000000000000" charset="-52"/>
              </a:rPr>
              <a:t>– Академгородок,  Новосибирск (42)</a:t>
            </a:r>
          </a:p>
          <a:p>
            <a:r>
              <a:rPr lang="ru-RU" sz="2400" dirty="0" smtClean="0">
                <a:latin typeface="Gilroy Light" panose="00000400000000000000" charset="-52"/>
              </a:rPr>
              <a:t>Два филиала:  Центр, Новосибирск (</a:t>
            </a:r>
            <a:r>
              <a:rPr lang="ru-RU" sz="2400" dirty="0">
                <a:latin typeface="Gilroy Light" panose="00000400000000000000" charset="-52"/>
              </a:rPr>
              <a:t>9</a:t>
            </a:r>
            <a:r>
              <a:rPr lang="ru-RU" sz="2400" dirty="0" smtClean="0">
                <a:latin typeface="Gilroy Light" panose="00000400000000000000" charset="-52"/>
              </a:rPr>
              <a:t>) и Санкт-Петербург (9)</a:t>
            </a:r>
          </a:p>
          <a:p>
            <a:endParaRPr lang="ru-RU" sz="2400" dirty="0" smtClean="0">
              <a:latin typeface="Gilroy Light" panose="00000400000000000000" charset="-52"/>
            </a:endParaRPr>
          </a:p>
          <a:p>
            <a:r>
              <a:rPr lang="ru-RU" sz="2400" dirty="0" smtClean="0">
                <a:latin typeface="Gilroy Light" panose="00000400000000000000" charset="-52"/>
              </a:rPr>
              <a:t>1 </a:t>
            </a:r>
            <a:r>
              <a:rPr lang="en-US" sz="2400" dirty="0" smtClean="0">
                <a:latin typeface="Gilroy Light" panose="00000400000000000000" charset="-52"/>
              </a:rPr>
              <a:t>BCBA, 2 </a:t>
            </a:r>
            <a:r>
              <a:rPr lang="en-US" sz="2400" dirty="0" err="1" smtClean="0">
                <a:latin typeface="Gilroy Light" panose="00000400000000000000" charset="-52"/>
              </a:rPr>
              <a:t>BCaBA</a:t>
            </a:r>
            <a:endParaRPr lang="ru-RU" sz="2400" dirty="0" smtClean="0">
              <a:latin typeface="Gilroy Light" panose="00000400000000000000" charset="-52"/>
            </a:endParaRPr>
          </a:p>
          <a:p>
            <a:r>
              <a:rPr lang="ru-RU" sz="2400" dirty="0" smtClean="0">
                <a:latin typeface="Gilroy Light" panose="00000400000000000000" charset="-52"/>
              </a:rPr>
              <a:t>11 специалистов закончили сертифицированные курсы уровня </a:t>
            </a:r>
            <a:r>
              <a:rPr lang="en-US" sz="2400" dirty="0" smtClean="0">
                <a:latin typeface="Gilroy Light" panose="00000400000000000000" charset="-52"/>
              </a:rPr>
              <a:t>BCBA/</a:t>
            </a:r>
            <a:r>
              <a:rPr lang="en-US" sz="2400" dirty="0" err="1" smtClean="0">
                <a:latin typeface="Gilroy Light" panose="00000400000000000000" charset="-52"/>
              </a:rPr>
              <a:t>BCaBA</a:t>
            </a:r>
            <a:endParaRPr lang="en-US" sz="2400" dirty="0" smtClean="0">
              <a:latin typeface="Gilroy Light" panose="00000400000000000000" charset="-52"/>
            </a:endParaRPr>
          </a:p>
          <a:p>
            <a:endParaRPr lang="en-US" sz="2200" dirty="0">
              <a:latin typeface="Gilroy Light" panose="00000400000000000000" charset="-52"/>
            </a:endParaRPr>
          </a:p>
          <a:p>
            <a:endParaRPr lang="ru-RU" sz="2200" dirty="0">
              <a:latin typeface="Gilroy Light" panose="00000400000000000000" charset="-52"/>
            </a:endParaRPr>
          </a:p>
        </p:txBody>
      </p:sp>
      <p:pic>
        <p:nvPicPr>
          <p:cNvPr id="1026" name="Picture 2" descr="C:\Users\zhenya\Downloads\8 декабря 2020. Готовые фотографии\8 декабря 2020. Готовые фотографии\AGP_70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3" t="-3302" r="27246" b="2696"/>
          <a:stretch/>
        </p:blipFill>
        <p:spPr bwMode="auto">
          <a:xfrm>
            <a:off x="7086600" y="-240995"/>
            <a:ext cx="5237450" cy="709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78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611" y="-16049"/>
            <a:ext cx="5199320" cy="6880573"/>
          </a:xfrm>
        </p:spPr>
      </p:pic>
      <p:sp>
        <p:nvSpPr>
          <p:cNvPr id="6" name="TextBox 5"/>
          <p:cNvSpPr txBox="1"/>
          <p:nvPr/>
        </p:nvSpPr>
        <p:spPr>
          <a:xfrm>
            <a:off x="402116" y="2647507"/>
            <a:ext cx="66472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Gilroy Light" panose="00000400000000000000" charset="-52"/>
              </a:rPr>
              <a:t>Регулярные занятия:</a:t>
            </a:r>
            <a:r>
              <a:rPr lang="en-US" sz="2400" dirty="0" smtClean="0">
                <a:latin typeface="Gilroy Light" panose="00000400000000000000" charset="-52"/>
              </a:rPr>
              <a:t> </a:t>
            </a:r>
            <a:r>
              <a:rPr lang="ru-RU" sz="2400" dirty="0" smtClean="0">
                <a:latin typeface="Gilroy Light" panose="00000400000000000000" charset="-52"/>
              </a:rPr>
              <a:t>5 часов в день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Gilroy Light" panose="00000400000000000000" charset="-52"/>
              </a:rPr>
              <a:t>Группа неполного дня: от 30 часов в неделю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Gilroy Light" panose="00000400000000000000" charset="-52"/>
              </a:rPr>
              <a:t>Консультации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Gilroy Light" panose="00000400000000000000" charset="-52"/>
              </a:rPr>
              <a:t>Тренинги, </a:t>
            </a:r>
            <a:r>
              <a:rPr lang="ru-RU" sz="2400" dirty="0" err="1" smtClean="0">
                <a:latin typeface="Gilroy Light" panose="00000400000000000000" charset="-52"/>
              </a:rPr>
              <a:t>вебинары</a:t>
            </a:r>
            <a:r>
              <a:rPr lang="ru-RU" sz="2400" dirty="0" smtClean="0">
                <a:latin typeface="Gilroy Light" panose="00000400000000000000" charset="-52"/>
              </a:rPr>
              <a:t>, стажировки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Gilroy Light" panose="00000400000000000000" charset="-52"/>
              </a:rPr>
              <a:t>Психологическое сопровождение </a:t>
            </a:r>
          </a:p>
          <a:p>
            <a:r>
              <a:rPr lang="ru-RU" sz="2400" dirty="0" smtClean="0">
                <a:latin typeface="Gilroy Light" panose="00000400000000000000" charset="-52"/>
              </a:rPr>
              <a:t>для родителей</a:t>
            </a:r>
          </a:p>
          <a:p>
            <a:endParaRPr lang="ru-RU" sz="2400" dirty="0">
              <a:latin typeface="Gilroy Light" panose="0000040000000000000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000" y="884771"/>
            <a:ext cx="55531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Gilroy Light" panose="00000400000000000000" charset="-52"/>
              </a:rPr>
              <a:t>Мы работаем </a:t>
            </a:r>
          </a:p>
          <a:p>
            <a:r>
              <a:rPr lang="ru-RU" sz="2800" b="1" dirty="0" smtClean="0">
                <a:latin typeface="Gilroy Light" panose="00000400000000000000" charset="-52"/>
              </a:rPr>
              <a:t>по программам раннего </a:t>
            </a:r>
          </a:p>
          <a:p>
            <a:r>
              <a:rPr lang="ru-RU" sz="2800" b="1" dirty="0" smtClean="0">
                <a:latin typeface="Gilroy Light" panose="00000400000000000000" charset="-52"/>
              </a:rPr>
              <a:t>интенсивного вмешательства</a:t>
            </a:r>
            <a:endParaRPr lang="ru-RU" sz="2800" b="1" dirty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7971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-483922"/>
            <a:ext cx="12166600" cy="8111067"/>
          </a:xfrm>
        </p:spPr>
      </p:pic>
      <p:sp>
        <p:nvSpPr>
          <p:cNvPr id="5" name="TextBox 4"/>
          <p:cNvSpPr txBox="1"/>
          <p:nvPr/>
        </p:nvSpPr>
        <p:spPr>
          <a:xfrm>
            <a:off x="756837" y="949325"/>
            <a:ext cx="4767664" cy="5509200"/>
          </a:xfrm>
          <a:prstGeom prst="rect">
            <a:avLst/>
          </a:prstGeom>
          <a:solidFill>
            <a:srgbClr val="D35DB1">
              <a:alpha val="43922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Gilroy Light" panose="00000400000000000000" charset="-52"/>
              </a:rPr>
              <a:t>Нам 6 лет !</a:t>
            </a:r>
          </a:p>
          <a:p>
            <a:endParaRPr lang="ru-RU" sz="4400" dirty="0" smtClean="0">
              <a:solidFill>
                <a:schemeClr val="bg1"/>
              </a:solidFill>
              <a:latin typeface="Gilroy Light" panose="00000400000000000000" charset="-52"/>
            </a:endParaRPr>
          </a:p>
          <a:p>
            <a:r>
              <a:rPr lang="ru-RU" sz="4400" dirty="0" smtClean="0">
                <a:solidFill>
                  <a:schemeClr val="bg1"/>
                </a:solidFill>
                <a:latin typeface="Gilroy Light" panose="00000400000000000000" charset="-52"/>
              </a:rPr>
              <a:t>У нас побывала 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Gilroy Light" panose="00000400000000000000" charset="-52"/>
              </a:rPr>
              <a:t>431 семья</a:t>
            </a:r>
          </a:p>
          <a:p>
            <a:endParaRPr lang="ru-RU" sz="4400" dirty="0" smtClean="0">
              <a:solidFill>
                <a:schemeClr val="bg1"/>
              </a:solidFill>
              <a:latin typeface="Gilroy Light" panose="00000400000000000000" charset="-52"/>
            </a:endParaRPr>
          </a:p>
          <a:p>
            <a:r>
              <a:rPr lang="ru-RU" sz="4400" dirty="0" smtClean="0">
                <a:solidFill>
                  <a:schemeClr val="bg1"/>
                </a:solidFill>
                <a:latin typeface="Gilroy Light" panose="00000400000000000000" charset="-52"/>
              </a:rPr>
              <a:t>Мы обучили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Gilroy Light" panose="00000400000000000000" charset="-52"/>
              </a:rPr>
              <a:t>1004 специалиста </a:t>
            </a:r>
            <a:endParaRPr lang="ru-RU" sz="4400" dirty="0">
              <a:solidFill>
                <a:schemeClr val="bg1"/>
              </a:solidFill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711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8691" y="1666379"/>
            <a:ext cx="635462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 smtClean="0">
                <a:latin typeface="Gilroy Light" panose="00000400000000000000" charset="-52"/>
              </a:rPr>
              <a:t>ABA</a:t>
            </a:r>
            <a:r>
              <a:rPr lang="ru-RU" sz="6600" dirty="0" smtClean="0">
                <a:latin typeface="Gilroy Light" panose="00000400000000000000" charset="-52"/>
              </a:rPr>
              <a:t> -</a:t>
            </a:r>
            <a:endParaRPr lang="en-US" sz="6600" dirty="0" smtClean="0">
              <a:latin typeface="Gilroy Light" panose="00000400000000000000" charset="-52"/>
            </a:endParaRPr>
          </a:p>
          <a:p>
            <a:pPr algn="ctr"/>
            <a:r>
              <a:rPr lang="ru-RU" sz="6600" dirty="0">
                <a:latin typeface="Gilroy Light" panose="00000400000000000000" charset="-52"/>
              </a:rPr>
              <a:t>ч</a:t>
            </a:r>
            <a:r>
              <a:rPr lang="ru-RU" sz="6600" dirty="0" smtClean="0">
                <a:latin typeface="Gilroy Light" panose="00000400000000000000" charset="-52"/>
              </a:rPr>
              <a:t>то это такое ?</a:t>
            </a:r>
            <a:endParaRPr lang="ru-RU" sz="6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9588" y="850605"/>
            <a:ext cx="11171237" cy="531627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92726" y="467833"/>
            <a:ext cx="1020725" cy="786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42" y="466810"/>
            <a:ext cx="787315" cy="78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1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6782" y="293535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Gilroy Light" panose="00000400000000000000" charset="-52"/>
              </a:rPr>
              <a:t>Прикладной анализ поведения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 – это наука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/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Предмет изучения – 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связь между поведением 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и окружающей средой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/>
            </a:r>
            <a:br>
              <a:rPr lang="ru-RU" dirty="0" smtClean="0">
                <a:latin typeface="Gilroy Light" panose="00000400000000000000" charset="-52"/>
              </a:rPr>
            </a:br>
            <a:endParaRPr lang="ru-RU" dirty="0">
              <a:latin typeface="Gilroy Light" panose="0000040000000000000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8" r="2485" b="33773"/>
          <a:stretch/>
        </p:blipFill>
        <p:spPr>
          <a:xfrm>
            <a:off x="-2197986" y="3242930"/>
            <a:ext cx="5875889" cy="38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4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3720" y="1254125"/>
            <a:ext cx="8195266" cy="41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8000" y="260998"/>
            <a:ext cx="11045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atin typeface="Gilroy Light" panose="00000400000000000000" charset="-52"/>
              </a:rPr>
              <a:t>Накоплена огромная база исследований:</a:t>
            </a:r>
            <a:endParaRPr lang="ru-RU" sz="4000" b="1" dirty="0">
              <a:latin typeface="Gilroy Light" panose="00000400000000000000" charset="-5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1" t="26279" r="28227" b="1984"/>
          <a:stretch/>
        </p:blipFill>
        <p:spPr bwMode="auto">
          <a:xfrm>
            <a:off x="596900" y="2211572"/>
            <a:ext cx="9207796" cy="464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1" t="29727" r="9476" b="-2941"/>
          <a:stretch/>
        </p:blipFill>
        <p:spPr bwMode="auto">
          <a:xfrm>
            <a:off x="5327650" y="3043238"/>
            <a:ext cx="9973339" cy="474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4280343" y="2469781"/>
            <a:ext cx="1286540" cy="7341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83943" y="1128343"/>
            <a:ext cx="1286540" cy="7341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518843" y="2949575"/>
            <a:ext cx="1286540" cy="7341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67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888" y="342423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Gilroy Light" panose="00000400000000000000" charset="-52"/>
              </a:rPr>
              <a:t>Что такое поведенческое вмешательство?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/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Подход ПАП – целостный. 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Мы смотрим на разные сферы </a:t>
            </a:r>
            <a:r>
              <a:rPr lang="en-US" dirty="0" smtClean="0">
                <a:latin typeface="Gilroy Light" panose="00000400000000000000" charset="-52"/>
              </a:rPr>
              <a:t/>
            </a:r>
            <a:br>
              <a:rPr lang="en-US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развития ребёнка</a:t>
            </a:r>
            <a:r>
              <a:rPr lang="en-US" dirty="0">
                <a:latin typeface="Gilroy Light" panose="00000400000000000000" charset="-52"/>
              </a:rPr>
              <a:t/>
            </a:r>
            <a:br>
              <a:rPr lang="en-US" dirty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и каждый раз создаём 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индивидуальную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программу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/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/>
            </a:r>
            <a:br>
              <a:rPr lang="ru-RU" dirty="0" smtClean="0">
                <a:latin typeface="Gilroy Light" panose="00000400000000000000" charset="-52"/>
              </a:rPr>
            </a:br>
            <a:endParaRPr lang="ru-RU" dirty="0">
              <a:latin typeface="Gilroy Light" panose="0000040000000000000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8" r="2485" b="33773"/>
          <a:stretch/>
        </p:blipFill>
        <p:spPr>
          <a:xfrm rot="10800000">
            <a:off x="-3612117" y="3049254"/>
            <a:ext cx="5875889" cy="380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63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32977" y="2360613"/>
            <a:ext cx="189507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80681" y="1037174"/>
            <a:ext cx="7758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latin typeface="Gilroy Light" panose="00000400000000000000" charset="-52"/>
              </a:rPr>
              <a:t>Можно выделить две области</a:t>
            </a:r>
            <a:endParaRPr lang="ru-RU" sz="4000" b="1" dirty="0">
              <a:latin typeface="Gilroy Light" panose="00000400000000000000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01685" y="3424238"/>
            <a:ext cx="35894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latin typeface="Gilroy Light" panose="00000400000000000000" charset="-52"/>
              </a:rPr>
              <a:t>Коррекция </a:t>
            </a:r>
          </a:p>
          <a:p>
            <a:pPr algn="ctr"/>
            <a:r>
              <a:rPr lang="ru-RU" sz="4000" dirty="0" smtClean="0">
                <a:latin typeface="Gilroy Light" panose="00000400000000000000" charset="-52"/>
              </a:rPr>
              <a:t>проблемного </a:t>
            </a:r>
          </a:p>
          <a:p>
            <a:pPr algn="ctr"/>
            <a:r>
              <a:rPr lang="ru-RU" sz="4000" dirty="0" smtClean="0">
                <a:latin typeface="Gilroy Light" panose="00000400000000000000" charset="-52"/>
              </a:rPr>
              <a:t>поведения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272" y="2360613"/>
            <a:ext cx="1895071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1</a:t>
            </a:r>
            <a:endParaRPr lang="ru-RU" sz="20000" dirty="0">
              <a:solidFill>
                <a:schemeClr val="accent4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1112" y="3424238"/>
            <a:ext cx="275267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 smtClean="0">
                <a:latin typeface="Gilroy Light" panose="00000400000000000000" charset="-52"/>
              </a:rPr>
              <a:t>Обучение </a:t>
            </a:r>
          </a:p>
          <a:p>
            <a:pPr algn="ctr"/>
            <a:r>
              <a:rPr lang="ru-RU" sz="4000" dirty="0" smtClean="0">
                <a:latin typeface="Gilroy Light" panose="00000400000000000000" charset="-52"/>
              </a:rPr>
              <a:t>новым </a:t>
            </a:r>
          </a:p>
          <a:p>
            <a:pPr algn="ctr"/>
            <a:r>
              <a:rPr lang="ru-RU" sz="4000" dirty="0" smtClean="0">
                <a:latin typeface="Gilroy Light" panose="00000400000000000000" charset="-52"/>
              </a:rPr>
              <a:t>навыкам</a:t>
            </a:r>
          </a:p>
          <a:p>
            <a:pPr algn="ctr"/>
            <a:endParaRPr lang="ru-RU" sz="4000" dirty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271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2097" y="1666379"/>
            <a:ext cx="954780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dirty="0" smtClean="0">
                <a:latin typeface="Gilroy Light" panose="00000400000000000000" charset="-52"/>
              </a:rPr>
              <a:t>Коррекция </a:t>
            </a:r>
          </a:p>
          <a:p>
            <a:pPr algn="ctr"/>
            <a:r>
              <a:rPr lang="ru-RU" sz="6000" dirty="0" smtClean="0">
                <a:latin typeface="Gilroy Light" panose="00000400000000000000" charset="-52"/>
              </a:rPr>
              <a:t>проблемного поведения </a:t>
            </a:r>
          </a:p>
          <a:p>
            <a:pPr algn="ctr"/>
            <a:r>
              <a:rPr lang="ru-RU" sz="6000" dirty="0" smtClean="0">
                <a:latin typeface="Gilroy Light" panose="00000400000000000000" charset="-52"/>
              </a:rPr>
              <a:t>предполагает </a:t>
            </a:r>
          </a:p>
          <a:p>
            <a:pPr algn="ctr"/>
            <a:r>
              <a:rPr lang="ru-RU" sz="6000" dirty="0" smtClean="0">
                <a:latin typeface="Gilroy Light" panose="00000400000000000000" charset="-52"/>
              </a:rPr>
              <a:t>обучение новым навыкам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9588" y="850605"/>
            <a:ext cx="11171237" cy="531627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592726" y="467833"/>
            <a:ext cx="1020725" cy="7862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42" y="466810"/>
            <a:ext cx="787315" cy="78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91343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Gilroy Light" panose="00000400000000000000" charset="-52"/>
              </a:rPr>
              <a:t>ФАКТОРЫ, ВЛИЯЮЩИЕ </a:t>
            </a:r>
            <a:br>
              <a:rPr lang="ru-RU" dirty="0" smtClean="0">
                <a:latin typeface="Gilroy Light" panose="00000400000000000000" charset="-52"/>
              </a:rPr>
            </a:br>
            <a:r>
              <a:rPr lang="ru-RU" dirty="0" smtClean="0">
                <a:latin typeface="Gilroy Light" panose="00000400000000000000" charset="-52"/>
              </a:rPr>
              <a:t>НА ЭФФЕКТИВНОСТЬ:</a:t>
            </a:r>
            <a:endParaRPr lang="ru-RU" dirty="0">
              <a:latin typeface="Gilroy Light" panose="0000040000000000000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828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Gilroy Light" panose="00000400000000000000" charset="-52"/>
              </a:rPr>
              <a:t>Ранняя постановка диагноза</a:t>
            </a:r>
            <a:r>
              <a:rPr lang="ru-RU" dirty="0">
                <a:latin typeface="Gilroy Light" panose="00000400000000000000" charset="-52"/>
              </a:rPr>
              <a:t> </a:t>
            </a:r>
            <a:r>
              <a:rPr lang="ru-RU" dirty="0" smtClean="0">
                <a:latin typeface="Gilroy Light" panose="00000400000000000000" charset="-52"/>
              </a:rPr>
              <a:t>и корректные рекомендации</a:t>
            </a:r>
          </a:p>
          <a:p>
            <a:pPr marL="0" indent="0">
              <a:buNone/>
            </a:pPr>
            <a:r>
              <a:rPr lang="ru-RU" dirty="0" smtClean="0">
                <a:latin typeface="Gilroy Light" panose="00000400000000000000" charset="-52"/>
              </a:rPr>
              <a:t>Раннее вмешательство</a:t>
            </a:r>
          </a:p>
          <a:p>
            <a:pPr marL="0" indent="0">
              <a:buNone/>
            </a:pPr>
            <a:r>
              <a:rPr lang="ru-RU" dirty="0" smtClean="0">
                <a:latin typeface="Gilroy Light" panose="00000400000000000000" charset="-52"/>
              </a:rPr>
              <a:t>Интенсивное вмешательство (от 20 часов в неделю)</a:t>
            </a:r>
          </a:p>
          <a:p>
            <a:pPr marL="0" indent="0">
              <a:buNone/>
            </a:pPr>
            <a:r>
              <a:rPr lang="ru-RU" dirty="0" smtClean="0">
                <a:latin typeface="Gilroy Light" panose="00000400000000000000" charset="-52"/>
              </a:rPr>
              <a:t>Высокая квалификация специалистов</a:t>
            </a:r>
          </a:p>
          <a:p>
            <a:pPr marL="0" indent="0">
              <a:buNone/>
            </a:pPr>
            <a:r>
              <a:rPr lang="ru-RU" dirty="0" smtClean="0">
                <a:latin typeface="Gilroy Light" panose="00000400000000000000" charset="-52"/>
              </a:rPr>
              <a:t>Комплексная программа</a:t>
            </a:r>
          </a:p>
          <a:p>
            <a:pPr marL="0" indent="0">
              <a:buNone/>
            </a:pPr>
            <a:r>
              <a:rPr lang="ru-RU" dirty="0" smtClean="0">
                <a:latin typeface="Gilroy Light" panose="00000400000000000000" charset="-52"/>
              </a:rPr>
              <a:t>Системный подход, объединяющий родителей и специалистов</a:t>
            </a:r>
          </a:p>
          <a:p>
            <a:pPr marL="0" indent="0">
              <a:buNone/>
            </a:pPr>
            <a:endParaRPr lang="ru-RU" dirty="0" smtClean="0">
              <a:latin typeface="Gilroy Light" panose="00000400000000000000" charset="-52"/>
            </a:endParaRPr>
          </a:p>
        </p:txBody>
      </p:sp>
      <p:pic>
        <p:nvPicPr>
          <p:cNvPr id="1026" name="Picture 2" descr="C:\Users\zhenya\Pictures\icons\013-soft-ski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" y="2263965"/>
            <a:ext cx="388702" cy="3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zhenya\Pictures\icons\013-soft-ski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" y="3229887"/>
            <a:ext cx="388702" cy="3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zhenya\Pictures\icons\013-soft-ski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" y="3763822"/>
            <a:ext cx="388702" cy="3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zhenya\Pictures\icons\013-soft-ski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" y="4278361"/>
            <a:ext cx="388702" cy="3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zhenya\Pictures\icons\013-soft-ski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" y="4809678"/>
            <a:ext cx="427572" cy="42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zhenya\Pictures\icons\013-soft-skil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08" y="2715129"/>
            <a:ext cx="388702" cy="38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5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8"/>
          <a:stretch/>
        </p:blipFill>
        <p:spPr>
          <a:xfrm>
            <a:off x="6420144" y="0"/>
            <a:ext cx="575520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9985" y="1254125"/>
            <a:ext cx="487665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latin typeface="Gilroy Light" panose="00000400000000000000" charset="-52"/>
              </a:rPr>
              <a:t>Чему можно </a:t>
            </a:r>
          </a:p>
          <a:p>
            <a:pPr algn="ctr"/>
            <a:r>
              <a:rPr lang="ru-RU" sz="4800" dirty="0" smtClean="0">
                <a:latin typeface="Gilroy Light" panose="00000400000000000000" charset="-52"/>
              </a:rPr>
              <a:t>обучать </a:t>
            </a:r>
          </a:p>
          <a:p>
            <a:pPr algn="ctr"/>
            <a:r>
              <a:rPr lang="ru-RU" sz="4800" dirty="0" smtClean="0">
                <a:latin typeface="Gilroy Light" panose="00000400000000000000" charset="-52"/>
              </a:rPr>
              <a:t>с применением </a:t>
            </a:r>
          </a:p>
          <a:p>
            <a:pPr algn="ctr"/>
            <a:r>
              <a:rPr lang="ru-RU" sz="4800" dirty="0" smtClean="0">
                <a:latin typeface="Gilroy Light" panose="00000400000000000000" charset="-52"/>
              </a:rPr>
              <a:t>методов ПАП?</a:t>
            </a:r>
            <a:endParaRPr lang="ru-RU" sz="4800" dirty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7639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-3986029" y="-1456660"/>
            <a:ext cx="9902456" cy="9611833"/>
          </a:xfrm>
          <a:prstGeom prst="ellipse">
            <a:avLst/>
          </a:prstGeom>
          <a:noFill/>
          <a:ln w="7620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78771" y="3131850"/>
            <a:ext cx="4095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Gilroy Light" panose="00000400000000000000" charset="-52"/>
              </a:rPr>
              <a:t>к</a:t>
            </a:r>
            <a:r>
              <a:rPr lang="ru-RU" sz="3200" dirty="0" smtClean="0">
                <a:latin typeface="Gilroy Light" panose="00000400000000000000" charset="-52"/>
              </a:rPr>
              <a:t>оммуникация, речь</a:t>
            </a:r>
            <a:endParaRPr lang="ru-RU" sz="3200" dirty="0">
              <a:latin typeface="Gilroy Light" panose="00000400000000000000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6486" y="1993797"/>
            <a:ext cx="4078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Gilroy Light" panose="00000400000000000000" charset="-52"/>
              </a:rPr>
              <a:t>с</a:t>
            </a:r>
            <a:r>
              <a:rPr lang="ru-RU" sz="3200" dirty="0" smtClean="0">
                <a:latin typeface="Gilroy Light" panose="00000400000000000000" charset="-52"/>
              </a:rPr>
              <a:t>оциальные навыки</a:t>
            </a:r>
            <a:endParaRPr lang="ru-RU" sz="3200" dirty="0">
              <a:latin typeface="Gilroy Light" panose="00000400000000000000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7050" y="5528975"/>
            <a:ext cx="5503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Gilroy Light" panose="00000400000000000000" charset="-52"/>
              </a:rPr>
              <a:t>навыки самообслуживания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59110" y="4249450"/>
            <a:ext cx="4134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Gilroy Light" panose="00000400000000000000" charset="-52"/>
              </a:rPr>
              <a:t>к</a:t>
            </a:r>
            <a:r>
              <a:rPr lang="ru-RU" sz="3200" dirty="0" smtClean="0">
                <a:latin typeface="Gilroy Light" panose="00000400000000000000" charset="-52"/>
              </a:rPr>
              <a:t>огнитивные навыки</a:t>
            </a:r>
            <a:endParaRPr lang="ru-RU" sz="3200" dirty="0">
              <a:latin typeface="Gilroy Light" panose="00000400000000000000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961737"/>
            <a:ext cx="2712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Gilroy Light" panose="00000400000000000000" charset="-52"/>
              </a:rPr>
              <a:t>н</a:t>
            </a:r>
            <a:r>
              <a:rPr lang="ru-RU" sz="3200" dirty="0" smtClean="0">
                <a:latin typeface="Gilroy Light" panose="00000400000000000000" charset="-52"/>
              </a:rPr>
              <a:t>авыки игры</a:t>
            </a:r>
            <a:endParaRPr lang="ru-RU" sz="3200" dirty="0">
              <a:latin typeface="Gilroy Light" panose="00000400000000000000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500" y="2942798"/>
            <a:ext cx="51972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>
                <a:latin typeface="Gilroy Light" panose="00000400000000000000" charset="-52"/>
              </a:rPr>
              <a:t>у</a:t>
            </a:r>
            <a:r>
              <a:rPr lang="ru-RU" sz="4000" dirty="0" smtClean="0">
                <a:latin typeface="Gilroy Light" panose="00000400000000000000" charset="-52"/>
              </a:rPr>
              <a:t>мение обучаться – </a:t>
            </a:r>
          </a:p>
          <a:p>
            <a:pPr algn="ctr"/>
            <a:r>
              <a:rPr lang="ru-RU" sz="4000" dirty="0" smtClean="0">
                <a:latin typeface="Gilroy Light" panose="00000400000000000000" charset="-52"/>
              </a:rPr>
              <a:t>ФУНДАМЕНТ</a:t>
            </a:r>
            <a:endParaRPr lang="ru-RU" sz="4000" dirty="0">
              <a:latin typeface="Gilroy Light" panose="00000400000000000000" charset="-52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5437098" y="1914993"/>
            <a:ext cx="733330" cy="742384"/>
            <a:chOff x="4913611" y="3342914"/>
            <a:chExt cx="733330" cy="742384"/>
          </a:xfrm>
        </p:grpSpPr>
        <p:sp>
          <p:nvSpPr>
            <p:cNvPr id="20" name="Овал 19"/>
            <p:cNvSpPr/>
            <p:nvPr/>
          </p:nvSpPr>
          <p:spPr>
            <a:xfrm>
              <a:off x="4913611" y="3342914"/>
              <a:ext cx="733330" cy="74238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1839" y="3424238"/>
              <a:ext cx="552355" cy="552355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5054325" y="882933"/>
            <a:ext cx="733330" cy="742384"/>
            <a:chOff x="3514851" y="821524"/>
            <a:chExt cx="733330" cy="742384"/>
          </a:xfrm>
        </p:grpSpPr>
        <p:sp>
          <p:nvSpPr>
            <p:cNvPr id="16" name="Овал 15"/>
            <p:cNvSpPr/>
            <p:nvPr/>
          </p:nvSpPr>
          <p:spPr>
            <a:xfrm>
              <a:off x="3514851" y="821524"/>
              <a:ext cx="733330" cy="74238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9123" y="977969"/>
              <a:ext cx="464172" cy="464172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4751138" y="5427537"/>
            <a:ext cx="733331" cy="787652"/>
            <a:chOff x="4753070" y="2199993"/>
            <a:chExt cx="733331" cy="787652"/>
          </a:xfrm>
        </p:grpSpPr>
        <p:sp>
          <p:nvSpPr>
            <p:cNvPr id="19" name="Овал 18"/>
            <p:cNvSpPr/>
            <p:nvPr/>
          </p:nvSpPr>
          <p:spPr>
            <a:xfrm>
              <a:off x="4753070" y="2199993"/>
              <a:ext cx="733331" cy="78765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9998" y="2360613"/>
              <a:ext cx="508606" cy="508606"/>
            </a:xfrm>
            <a:prstGeom prst="rect">
              <a:avLst/>
            </a:prstGeom>
          </p:spPr>
        </p:pic>
      </p:grpSp>
      <p:grpSp>
        <p:nvGrpSpPr>
          <p:cNvPr id="24" name="Группа 23"/>
          <p:cNvGrpSpPr/>
          <p:nvPr/>
        </p:nvGrpSpPr>
        <p:grpSpPr>
          <a:xfrm>
            <a:off x="5498734" y="3053046"/>
            <a:ext cx="733330" cy="742384"/>
            <a:chOff x="2542588" y="1746518"/>
            <a:chExt cx="733330" cy="742384"/>
          </a:xfrm>
        </p:grpSpPr>
        <p:sp>
          <p:nvSpPr>
            <p:cNvPr id="18" name="Овал 17"/>
            <p:cNvSpPr/>
            <p:nvPr/>
          </p:nvSpPr>
          <p:spPr>
            <a:xfrm>
              <a:off x="2542588" y="1746518"/>
              <a:ext cx="733330" cy="74238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121" y="1896192"/>
              <a:ext cx="464421" cy="464421"/>
            </a:xfrm>
            <a:prstGeom prst="rect">
              <a:avLst/>
            </a:prstGeom>
          </p:spPr>
        </p:pic>
      </p:grpSp>
      <p:grpSp>
        <p:nvGrpSpPr>
          <p:cNvPr id="25" name="Группа 24"/>
          <p:cNvGrpSpPr/>
          <p:nvPr/>
        </p:nvGrpSpPr>
        <p:grpSpPr>
          <a:xfrm>
            <a:off x="5362670" y="4170646"/>
            <a:ext cx="733330" cy="742384"/>
            <a:chOff x="4459430" y="4464034"/>
            <a:chExt cx="733330" cy="742384"/>
          </a:xfrm>
        </p:grpSpPr>
        <p:sp>
          <p:nvSpPr>
            <p:cNvPr id="21" name="Овал 20"/>
            <p:cNvSpPr/>
            <p:nvPr/>
          </p:nvSpPr>
          <p:spPr>
            <a:xfrm>
              <a:off x="4459430" y="4464034"/>
              <a:ext cx="733330" cy="74238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002" y="4587977"/>
              <a:ext cx="550775" cy="550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835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Gilroy Light" panose="00000400000000000000" charset="-52"/>
              </a:rPr>
              <a:t>Пример программ, которые я делала с Алёшей из Санкт-Петербурга</a:t>
            </a:r>
            <a:endParaRPr lang="ru-RU" dirty="0">
              <a:latin typeface="Gilroy Light" panose="0000040000000000000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Gilroy Light" panose="00000400000000000000" charset="-52"/>
              </a:rPr>
              <a:t>Алёша, 8 лет, ходит в ресурсный класс</a:t>
            </a:r>
          </a:p>
          <a:p>
            <a:pPr marL="0" indent="0">
              <a:buNone/>
            </a:pPr>
            <a:r>
              <a:rPr lang="ru-RU" sz="3200" dirty="0" smtClean="0">
                <a:latin typeface="Gilroy Light" panose="00000400000000000000" charset="-52"/>
              </a:rPr>
              <a:t>Программы: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Gilroy Light" panose="00000400000000000000" charset="-52"/>
              </a:rPr>
              <a:t>Подбор поощрений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Gilroy Light" panose="00000400000000000000" charset="-52"/>
              </a:rPr>
              <a:t>Туалетный тренинг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Gilroy Light" panose="00000400000000000000" charset="-52"/>
              </a:rPr>
              <a:t>Пить разные напитки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Gilroy Light" panose="00000400000000000000" charset="-52"/>
              </a:rPr>
              <a:t>Отвечать на вопросы: что/кто/где/что делает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Gilroy Light" panose="00000400000000000000" charset="-52"/>
              </a:rPr>
              <a:t>Контроль </a:t>
            </a:r>
            <a:r>
              <a:rPr lang="ru-RU" sz="3200" dirty="0" err="1" smtClean="0">
                <a:latin typeface="Gilroy Light" panose="00000400000000000000" charset="-52"/>
              </a:rPr>
              <a:t>самостимуляций</a:t>
            </a:r>
            <a:endParaRPr lang="ru-RU" sz="3200" dirty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4011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3" r="2997" b="14524"/>
          <a:stretch/>
        </p:blipFill>
        <p:spPr>
          <a:xfrm>
            <a:off x="233916" y="324847"/>
            <a:ext cx="4310090" cy="6198782"/>
          </a:xfrm>
        </p:spPr>
      </p:pic>
      <p:sp>
        <p:nvSpPr>
          <p:cNvPr id="6" name="TextBox 5"/>
          <p:cNvSpPr txBox="1"/>
          <p:nvPr/>
        </p:nvSpPr>
        <p:spPr>
          <a:xfrm>
            <a:off x="5071730" y="148855"/>
            <a:ext cx="6273209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latin typeface="Gilroy Light" panose="00000400000000000000" charset="-52"/>
              </a:rPr>
              <a:t>Некоторые программы выглядят неожиданно! </a:t>
            </a:r>
            <a:endParaRPr lang="en-US" sz="2800" b="1" dirty="0" smtClean="0">
              <a:latin typeface="Gilroy Light" panose="00000400000000000000" charset="-52"/>
            </a:endParaRP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Gilroy Light" panose="00000400000000000000" charset="-52"/>
              </a:rPr>
              <a:t>Мы можем учить ребёнка: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Gilroy Light" panose="00000400000000000000" charset="-52"/>
              </a:rPr>
              <a:t>Играть в </a:t>
            </a:r>
            <a:r>
              <a:rPr lang="ru-RU" sz="2400" dirty="0" smtClean="0">
                <a:latin typeface="Gilroy Light" panose="00000400000000000000" charset="-52"/>
              </a:rPr>
              <a:t>игрушки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ilroy Light" panose="00000400000000000000" charset="-52"/>
              </a:rPr>
              <a:t>Отличать друга от знакомого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ilroy Light" panose="00000400000000000000" charset="-52"/>
              </a:rPr>
              <a:t>Что-то выплевывать или сморкаться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ilroy Light" panose="00000400000000000000" charset="-52"/>
              </a:rPr>
              <a:t>Класть предмет (выпускать из рук)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ilroy Light" panose="00000400000000000000" charset="-52"/>
              </a:rPr>
              <a:t>Привлекать внимание мамы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ilroy Light" panose="00000400000000000000" charset="-52"/>
              </a:rPr>
              <a:t>Переводить взгляд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smtClean="0">
                <a:latin typeface="Gilroy Light" panose="00000400000000000000" charset="-52"/>
              </a:rPr>
              <a:t>Ходить и останавливаться</a:t>
            </a:r>
            <a:endParaRPr lang="ru-RU" sz="2400" dirty="0">
              <a:latin typeface="Gilroy Light" panose="00000400000000000000" charset="-52"/>
            </a:endParaRPr>
          </a:p>
          <a:p>
            <a:pPr>
              <a:lnSpc>
                <a:spcPct val="150000"/>
              </a:lnSpc>
            </a:pPr>
            <a:endParaRPr lang="ru-RU" sz="2800" dirty="0" smtClean="0">
              <a:latin typeface="Gilroy Light" panose="00000400000000000000" charset="-52"/>
            </a:endParaRPr>
          </a:p>
          <a:p>
            <a:pPr algn="ctr">
              <a:lnSpc>
                <a:spcPct val="150000"/>
              </a:lnSpc>
            </a:pPr>
            <a:endParaRPr lang="ru-RU" sz="2800" dirty="0">
              <a:latin typeface="Gilroy Light" panose="00000400000000000000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698" y="2098242"/>
            <a:ext cx="524741" cy="524741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402" y="1917787"/>
            <a:ext cx="885652" cy="8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684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012" y="3538503"/>
            <a:ext cx="4837813" cy="331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74" y="3433887"/>
            <a:ext cx="5023534" cy="3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630" y="0"/>
            <a:ext cx="4609766" cy="327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8828" y="729397"/>
            <a:ext cx="448872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Gilroy Light" panose="00000400000000000000" charset="-52"/>
              </a:rPr>
              <a:t>Глобальная цель </a:t>
            </a:r>
            <a:endParaRPr lang="en-US" sz="2800" dirty="0" smtClean="0">
              <a:latin typeface="Gilroy Light" panose="00000400000000000000" charset="-52"/>
            </a:endParaRPr>
          </a:p>
          <a:p>
            <a:r>
              <a:rPr lang="ru-RU" sz="2800" dirty="0" smtClean="0">
                <a:latin typeface="Gilroy Light" panose="00000400000000000000" charset="-52"/>
              </a:rPr>
              <a:t>– </a:t>
            </a:r>
            <a:r>
              <a:rPr lang="ru-RU" sz="4400" dirty="0" smtClean="0">
                <a:latin typeface="Gilroy Light" panose="00000400000000000000" charset="-52"/>
              </a:rPr>
              <a:t>социализация</a:t>
            </a:r>
            <a:r>
              <a:rPr lang="ru-RU" sz="2800" dirty="0" smtClean="0">
                <a:latin typeface="Gilroy Light" panose="00000400000000000000" charset="-52"/>
              </a:rPr>
              <a:t> </a:t>
            </a:r>
          </a:p>
          <a:p>
            <a:r>
              <a:rPr lang="ru-RU" sz="2800" dirty="0">
                <a:latin typeface="Gilroy Light" panose="00000400000000000000" charset="-52"/>
              </a:rPr>
              <a:t>р</a:t>
            </a:r>
            <a:r>
              <a:rPr lang="ru-RU" sz="2800" dirty="0" smtClean="0">
                <a:latin typeface="Gilroy Light" panose="00000400000000000000" charset="-52"/>
              </a:rPr>
              <a:t>ебёнка в садике</a:t>
            </a:r>
            <a:endParaRPr lang="ru-RU" sz="2800" dirty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84835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>
                <a:latin typeface="Gilroy Light" panose="00000400000000000000" charset="-52"/>
              </a:rPr>
              <a:t>С чего начать?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000" dirty="0">
                <a:latin typeface="Gilroy Light" panose="00000400000000000000" charset="-52"/>
              </a:rPr>
              <a:t>К размышлению:</a:t>
            </a:r>
            <a:endParaRPr lang="en-US" altLang="ru-RU" sz="2000" dirty="0">
              <a:latin typeface="Gilroy Light" panose="00000400000000000000" charset="-52"/>
            </a:endParaRPr>
          </a:p>
          <a:p>
            <a:r>
              <a:rPr lang="ru-RU" altLang="ru-RU" sz="2000" dirty="0">
                <a:latin typeface="Gilroy Light" panose="00000400000000000000" charset="-52"/>
              </a:rPr>
              <a:t>Достаточно ли у меня ресурсов: время, поддержка семьи,…</a:t>
            </a:r>
          </a:p>
          <a:p>
            <a:r>
              <a:rPr lang="ru-RU" altLang="ru-RU" sz="2000" dirty="0">
                <a:latin typeface="Gilroy Light" panose="00000400000000000000" charset="-52"/>
              </a:rPr>
              <a:t>Могу ли я самостоятельно оценить дефициты/актуальные проблемы?</a:t>
            </a:r>
            <a:endParaRPr lang="en-US" altLang="ru-RU" sz="2000" dirty="0">
              <a:latin typeface="Gilroy Light" panose="00000400000000000000" charset="-52"/>
            </a:endParaRPr>
          </a:p>
          <a:p>
            <a:r>
              <a:rPr lang="ru-RU" altLang="ru-RU" sz="2000" dirty="0">
                <a:latin typeface="Gilroy Light" panose="00000400000000000000" charset="-52"/>
              </a:rPr>
              <a:t>Что еще мне нужно узнать для того, чтобы начать применять методы </a:t>
            </a:r>
            <a:r>
              <a:rPr lang="en-US" altLang="ru-RU" sz="2000" dirty="0">
                <a:latin typeface="Gilroy Light" panose="00000400000000000000" charset="-52"/>
              </a:rPr>
              <a:t>ABA? </a:t>
            </a:r>
          </a:p>
          <a:p>
            <a:r>
              <a:rPr lang="ru-RU" altLang="ru-RU" sz="2000" dirty="0">
                <a:latin typeface="Gilroy Light" panose="00000400000000000000" charset="-52"/>
              </a:rPr>
              <a:t>У кого я могу спросить совета? </a:t>
            </a:r>
          </a:p>
          <a:p>
            <a:r>
              <a:rPr lang="ru-RU" altLang="ru-RU" dirty="0">
                <a:solidFill>
                  <a:srgbClr val="C00000"/>
                </a:solidFill>
                <a:latin typeface="Gilroy Light" panose="00000400000000000000" charset="-52"/>
              </a:rPr>
              <a:t>Что еще я могу изучить?</a:t>
            </a:r>
          </a:p>
          <a:p>
            <a:pPr marL="0" indent="0" eaLnBrk="1" hangingPunct="1">
              <a:buNone/>
            </a:pPr>
            <a:r>
              <a:rPr lang="ru-RU" altLang="ru-RU" sz="2000" dirty="0" smtClean="0">
                <a:latin typeface="Gilroy Light" panose="00000400000000000000" charset="-52"/>
              </a:rPr>
              <a:t>Вопросы для обсуждения с консультантом:</a:t>
            </a:r>
          </a:p>
          <a:p>
            <a:pPr marL="0" indent="0">
              <a:buNone/>
            </a:pPr>
            <a:r>
              <a:rPr lang="ru-RU" altLang="ru-RU" sz="2000" dirty="0">
                <a:latin typeface="Gilroy Light" panose="00000400000000000000" charset="-52"/>
              </a:rPr>
              <a:t>Есть ли </a:t>
            </a:r>
            <a:r>
              <a:rPr lang="ru-RU" altLang="ru-RU" sz="2000" dirty="0" smtClean="0">
                <a:latin typeface="Gilroy Light" panose="00000400000000000000" charset="-52"/>
              </a:rPr>
              <a:t>у </a:t>
            </a:r>
            <a:r>
              <a:rPr lang="ru-RU" altLang="ru-RU" sz="2000" dirty="0">
                <a:latin typeface="Gilroy Light" panose="00000400000000000000" charset="-52"/>
              </a:rPr>
              <a:t>ребенка нежелательное поведение?</a:t>
            </a:r>
            <a:r>
              <a:rPr lang="en-US" altLang="ru-RU" sz="2000" dirty="0">
                <a:latin typeface="Gilroy Light" panose="00000400000000000000" charset="-52"/>
              </a:rPr>
              <a:t> </a:t>
            </a:r>
            <a:r>
              <a:rPr lang="ru-RU" altLang="ru-RU" sz="2000" dirty="0">
                <a:latin typeface="Gilroy Light" panose="00000400000000000000" charset="-52"/>
              </a:rPr>
              <a:t>Какие навыки самообслуживания ему необходимо развивать?</a:t>
            </a:r>
            <a:r>
              <a:rPr lang="en-US" altLang="ru-RU" sz="2000" dirty="0">
                <a:latin typeface="Gilroy Light" panose="00000400000000000000" charset="-52"/>
              </a:rPr>
              <a:t> </a:t>
            </a:r>
            <a:r>
              <a:rPr lang="ru-RU" altLang="ru-RU" sz="2000" dirty="0">
                <a:latin typeface="Gilroy Light" panose="00000400000000000000" charset="-52"/>
              </a:rPr>
              <a:t>Как </a:t>
            </a:r>
            <a:r>
              <a:rPr lang="ru-RU" altLang="ru-RU" sz="2000" dirty="0" smtClean="0">
                <a:latin typeface="Gilroy Light" panose="00000400000000000000" charset="-52"/>
              </a:rPr>
              <a:t>организовать </a:t>
            </a:r>
            <a:r>
              <a:rPr lang="ru-RU" altLang="ru-RU" sz="2000" dirty="0">
                <a:latin typeface="Gilroy Light" panose="00000400000000000000" charset="-52"/>
              </a:rPr>
              <a:t>рабочее место?</a:t>
            </a:r>
            <a:r>
              <a:rPr lang="en-US" altLang="ru-RU" sz="2000" dirty="0">
                <a:latin typeface="Gilroy Light" panose="00000400000000000000" charset="-52"/>
              </a:rPr>
              <a:t> </a:t>
            </a:r>
            <a:r>
              <a:rPr lang="ru-RU" altLang="ru-RU" sz="2000" dirty="0">
                <a:latin typeface="Gilroy Light" panose="00000400000000000000" charset="-52"/>
              </a:rPr>
              <a:t>Какие поощрения лучше </a:t>
            </a:r>
            <a:r>
              <a:rPr lang="ru-RU" altLang="ru-RU" sz="2000" dirty="0" smtClean="0">
                <a:latin typeface="Gilroy Light" panose="00000400000000000000" charset="-52"/>
              </a:rPr>
              <a:t>всего </a:t>
            </a:r>
            <a:r>
              <a:rPr lang="ru-RU" altLang="ru-RU" sz="2000" dirty="0">
                <a:latin typeface="Gilroy Light" panose="00000400000000000000" charset="-52"/>
              </a:rPr>
              <a:t>использовать?</a:t>
            </a:r>
          </a:p>
          <a:p>
            <a:pPr eaLnBrk="1" hangingPunct="1"/>
            <a:endParaRPr lang="ru-RU" altLang="ru-RU" dirty="0" smtClean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03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>
                <a:latin typeface="Gilroy Light" panose="00000400000000000000" charset="-52"/>
              </a:rPr>
              <a:t>Пример чек-листа для самостоятельной работы с ребенком</a:t>
            </a:r>
            <a:endParaRPr lang="ru-RU" dirty="0">
              <a:latin typeface="Gilroy Light" panose="00000400000000000000" charset="-52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9912945"/>
              </p:ext>
            </p:extLst>
          </p:nvPr>
        </p:nvGraphicFramePr>
        <p:xfrm>
          <a:off x="609600" y="2261528"/>
          <a:ext cx="10972800" cy="38814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774432"/>
                <a:gridCol w="1299592"/>
                <a:gridCol w="1299592"/>
                <a:gridCol w="1299592"/>
                <a:gridCol w="1299592"/>
              </a:tblGrid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Задание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День 1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День 2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День 3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День 4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Поощрения</a:t>
                      </a:r>
                      <a:r>
                        <a:rPr lang="ru-RU" sz="1600" baseline="0" dirty="0" smtClean="0">
                          <a:latin typeface="Gilroy Light" panose="00000400000000000000" charset="-52"/>
                        </a:rPr>
                        <a:t> проверены и работают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Упражнения</a:t>
                      </a:r>
                      <a:r>
                        <a:rPr lang="ru-RU" sz="1600" baseline="0" dirty="0" smtClean="0">
                          <a:latin typeface="Gilroy Light" panose="00000400000000000000" charset="-52"/>
                        </a:rPr>
                        <a:t> по работе с речью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Упражнения на</a:t>
                      </a:r>
                      <a:r>
                        <a:rPr lang="ru-RU" sz="1600" baseline="0" dirty="0" smtClean="0">
                          <a:latin typeface="Gilroy Light" panose="00000400000000000000" charset="-52"/>
                        </a:rPr>
                        <a:t> визуальное восприятие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Упражнения на имитацию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353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Следование визуальному расписанию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Следование</a:t>
                      </a:r>
                      <a:r>
                        <a:rPr lang="ru-RU" sz="1600" baseline="0" dirty="0" smtClean="0">
                          <a:latin typeface="Gilroy Light" panose="00000400000000000000" charset="-52"/>
                        </a:rPr>
                        <a:t> протоколу по работе с поведением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Следование</a:t>
                      </a:r>
                      <a:r>
                        <a:rPr lang="ru-RU" sz="1600" baseline="0" dirty="0" smtClean="0">
                          <a:latin typeface="Gilroy Light" panose="00000400000000000000" charset="-52"/>
                        </a:rPr>
                        <a:t> протоколу по еде за столом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 </a:t>
                      </a: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  <a:sym typeface="Wingdings 2"/>
                        </a:rPr>
                        <a:t></a:t>
                      </a: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57916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Общая продолжительность занятий по академическим навыкам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</a:rPr>
                        <a:t>2 часа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3 часа</a:t>
                      </a: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2 часа</a:t>
                      </a: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2 часа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</a:tr>
              <a:tr h="370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Gilroy Light" panose="00000400000000000000" charset="-52"/>
                        </a:rPr>
                        <a:t>Сколько раз тренировали запросы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Gilroy Light" panose="00000400000000000000" charset="-52"/>
                        </a:rPr>
                        <a:t>60</a:t>
                      </a:r>
                      <a:endParaRPr lang="ru-RU" sz="1600" dirty="0">
                        <a:latin typeface="Gilroy Light" panose="00000400000000000000" charset="-52"/>
                      </a:endParaRP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50</a:t>
                      </a: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80</a:t>
                      </a:r>
                    </a:p>
                  </a:txBody>
                  <a:tcPr marL="121920" marR="121920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Gilroy Light" panose="00000400000000000000" charset="-52"/>
                        </a:rPr>
                        <a:t>60</a:t>
                      </a:r>
                    </a:p>
                  </a:txBody>
                  <a:tcPr marL="121920" marR="121920" marT="45724" marB="4572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4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latin typeface="Gilroy Light" panose="00000400000000000000" charset="-52"/>
              </a:rPr>
              <a:t>Список ресурсов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ru-RU" sz="1800" b="1" dirty="0" smtClean="0">
                <a:solidFill>
                  <a:srgbClr val="C00000"/>
                </a:solidFill>
                <a:latin typeface="Gilroy Light" panose="00000400000000000000" charset="-52"/>
                <a:hlinkClick r:id="rId2"/>
              </a:rPr>
              <a:t>http://aba-mozaika.ru/</a:t>
            </a:r>
            <a:endParaRPr lang="en-US" altLang="ru-RU" sz="1800" b="1" dirty="0" smtClean="0">
              <a:solidFill>
                <a:srgbClr val="C00000"/>
              </a:solidFill>
              <a:latin typeface="Gilroy Light" panose="00000400000000000000" charset="-52"/>
            </a:endParaRPr>
          </a:p>
          <a:p>
            <a:r>
              <a:rPr lang="en-US" altLang="ru-RU" sz="1800" b="1" dirty="0" smtClean="0">
                <a:latin typeface="Gilroy Light" panose="00000400000000000000" charset="-52"/>
                <a:hlinkClick r:id="rId3"/>
              </a:rPr>
              <a:t>http://specialtranslations.ru/</a:t>
            </a:r>
            <a:r>
              <a:rPr lang="en-US" altLang="ru-RU" sz="1800" b="1" dirty="0" smtClean="0">
                <a:latin typeface="Gilroy Light" panose="00000400000000000000" charset="-52"/>
              </a:rPr>
              <a:t> - </a:t>
            </a:r>
            <a:r>
              <a:rPr lang="ru-RU" altLang="ru-RU" sz="1800" b="1" dirty="0" smtClean="0">
                <a:latin typeface="Gilroy Light" panose="00000400000000000000" charset="-52"/>
              </a:rPr>
              <a:t>особые переводы</a:t>
            </a:r>
          </a:p>
          <a:p>
            <a:r>
              <a:rPr lang="en-US" altLang="ru-RU" sz="1800" b="1" dirty="0" smtClean="0">
                <a:latin typeface="Gilroy Light" panose="00000400000000000000" charset="-52"/>
              </a:rPr>
              <a:t>Outfund.ru</a:t>
            </a:r>
            <a:endParaRPr lang="ru-RU" altLang="ru-RU" sz="1800" b="1" dirty="0" smtClean="0">
              <a:latin typeface="Gilroy Light" panose="00000400000000000000" charset="-52"/>
            </a:endParaRPr>
          </a:p>
          <a:p>
            <a:r>
              <a:rPr lang="ru-RU" altLang="ru-RU" sz="1800" b="1" dirty="0" smtClean="0">
                <a:latin typeface="Gilroy Light" panose="00000400000000000000" charset="-52"/>
              </a:rPr>
              <a:t>Родительская программа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О.Шаповаловой</a:t>
            </a:r>
            <a:r>
              <a:rPr lang="ru-RU" altLang="ru-RU" sz="1800" b="1" dirty="0" smtClean="0">
                <a:latin typeface="Gilroy Light" panose="00000400000000000000" charset="-52"/>
              </a:rPr>
              <a:t>, </a:t>
            </a:r>
            <a:r>
              <a:rPr lang="en-US" altLang="ru-RU" sz="1800" b="1" dirty="0" smtClean="0">
                <a:latin typeface="Gilroy Light" panose="00000400000000000000" charset="-52"/>
                <a:hlinkClick r:id="rId4"/>
              </a:rPr>
              <a:t>http://www.parent-academy.com/</a:t>
            </a:r>
            <a:endParaRPr lang="ru-RU" altLang="ru-RU" sz="1800" b="1" dirty="0" smtClean="0">
              <a:latin typeface="Gilroy Light" panose="00000400000000000000" charset="-52"/>
            </a:endParaRPr>
          </a:p>
          <a:p>
            <a:r>
              <a:rPr lang="en-US" altLang="ru-RU" sz="1800" b="1" dirty="0" smtClean="0">
                <a:latin typeface="Gilroy Light" panose="00000400000000000000" charset="-52"/>
                <a:hlinkClick r:id="rId5"/>
              </a:rPr>
              <a:t>http://autism-aba.blogspot.ru/</a:t>
            </a:r>
            <a:r>
              <a:rPr lang="ru-RU" altLang="ru-RU" sz="1800" b="1" dirty="0" smtClean="0">
                <a:latin typeface="Gilroy Light" panose="00000400000000000000" charset="-52"/>
              </a:rPr>
              <a:t> - сайт Юлии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Эрц</a:t>
            </a:r>
            <a:endParaRPr lang="en-US" altLang="ru-RU" sz="1800" b="1" dirty="0" smtClean="0">
              <a:latin typeface="Gilroy Light" panose="00000400000000000000" charset="-52"/>
            </a:endParaRPr>
          </a:p>
          <a:p>
            <a:r>
              <a:rPr lang="ru-RU" altLang="ru-RU" sz="1800" b="1" dirty="0" smtClean="0">
                <a:latin typeface="Gilroy Light" panose="00000400000000000000" charset="-52"/>
              </a:rPr>
              <a:t>Лекции по аутизму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Елися</a:t>
            </a:r>
            <a:r>
              <a:rPr lang="ru-RU" altLang="ru-RU" sz="1800" b="1" dirty="0" smtClean="0">
                <a:latin typeface="Gilroy Light" panose="00000400000000000000" charset="-52"/>
              </a:rPr>
              <a:t> Осина (</a:t>
            </a:r>
            <a:r>
              <a:rPr lang="en-US" altLang="ru-RU" sz="1800" b="1" dirty="0" smtClean="0">
                <a:latin typeface="Gilroy Light" panose="00000400000000000000" charset="-52"/>
              </a:rPr>
              <a:t>youtube.com</a:t>
            </a:r>
            <a:r>
              <a:rPr lang="ru-RU" altLang="ru-RU" sz="1800" b="1" dirty="0" smtClean="0">
                <a:latin typeface="Gilroy Light" panose="00000400000000000000" charset="-52"/>
              </a:rPr>
              <a:t>) </a:t>
            </a:r>
            <a:endParaRPr lang="en-US" altLang="ru-RU" sz="1800" b="1" dirty="0" smtClean="0">
              <a:latin typeface="Gilroy Light" panose="00000400000000000000" charset="-52"/>
            </a:endParaRPr>
          </a:p>
          <a:p>
            <a:r>
              <a:rPr lang="ru-RU" altLang="ru-RU" sz="1800" b="1" dirty="0" err="1" smtClean="0">
                <a:latin typeface="Gilroy Light" panose="00000400000000000000" charset="-52"/>
              </a:rPr>
              <a:t>Барбера</a:t>
            </a:r>
            <a:r>
              <a:rPr lang="ru-RU" altLang="ru-RU" sz="1800" b="1" dirty="0" smtClean="0">
                <a:latin typeface="Gilroy Light" panose="00000400000000000000" charset="-52"/>
              </a:rPr>
              <a:t>,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Расмуссен</a:t>
            </a:r>
            <a:r>
              <a:rPr lang="ru-RU" altLang="ru-RU" sz="1800" b="1" dirty="0" smtClean="0">
                <a:latin typeface="Gilroy Light" panose="00000400000000000000" charset="-52"/>
              </a:rPr>
              <a:t>: Детский аутизм и вербально-поведенческий подход</a:t>
            </a:r>
          </a:p>
          <a:p>
            <a:r>
              <a:rPr lang="ru-RU" altLang="ru-RU" sz="1800" b="1" dirty="0" err="1" smtClean="0">
                <a:latin typeface="Gilroy Light" panose="00000400000000000000" charset="-52"/>
              </a:rPr>
              <a:t>Мелешкевич</a:t>
            </a:r>
            <a:r>
              <a:rPr lang="ru-RU" altLang="ru-RU" sz="1800" b="1" dirty="0" smtClean="0">
                <a:latin typeface="Gilroy Light" panose="00000400000000000000" charset="-52"/>
              </a:rPr>
              <a:t>,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Эрц</a:t>
            </a:r>
            <a:r>
              <a:rPr lang="ru-RU" altLang="ru-RU" sz="1800" b="1" dirty="0" smtClean="0">
                <a:latin typeface="Gilroy Light" panose="00000400000000000000" charset="-52"/>
              </a:rPr>
              <a:t>: Особые дети. Введение в прикладной анализ поведения</a:t>
            </a:r>
          </a:p>
          <a:p>
            <a:r>
              <a:rPr lang="ru-RU" altLang="ru-RU" sz="1800" b="1" dirty="0" err="1" smtClean="0">
                <a:latin typeface="Gilroy Light" panose="00000400000000000000" charset="-52"/>
              </a:rPr>
              <a:t>Денверская</a:t>
            </a:r>
            <a:r>
              <a:rPr lang="ru-RU" altLang="ru-RU" sz="1800" b="1" dirty="0" smtClean="0">
                <a:latin typeface="Gilroy Light" panose="00000400000000000000" charset="-52"/>
              </a:rPr>
              <a:t> модель</a:t>
            </a:r>
            <a:endParaRPr lang="en-US" altLang="ru-RU" sz="1800" b="1" dirty="0" smtClean="0">
              <a:latin typeface="Gilroy Light" panose="00000400000000000000" charset="-52"/>
            </a:endParaRPr>
          </a:p>
          <a:p>
            <a:r>
              <a:rPr lang="ru-RU" altLang="ru-RU" sz="1800" b="1" dirty="0" err="1" smtClean="0">
                <a:latin typeface="Gilroy Light" panose="00000400000000000000" charset="-52"/>
              </a:rPr>
              <a:t>Рон</a:t>
            </a:r>
            <a:r>
              <a:rPr lang="ru-RU" altLang="ru-RU" sz="1800" b="1" dirty="0" smtClean="0">
                <a:latin typeface="Gilroy Light" panose="00000400000000000000" charset="-52"/>
              </a:rPr>
              <a:t> Лиф и Джон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МакИкен</a:t>
            </a:r>
            <a:r>
              <a:rPr lang="ru-RU" altLang="ru-RU" sz="1800" b="1" dirty="0" smtClean="0">
                <a:latin typeface="Gilroy Light" panose="00000400000000000000" charset="-52"/>
              </a:rPr>
              <a:t> : </a:t>
            </a:r>
            <a:r>
              <a:rPr lang="en-US" altLang="ru-RU" sz="1800" b="1" dirty="0" smtClean="0">
                <a:latin typeface="Gilroy Light" panose="00000400000000000000" charset="-52"/>
              </a:rPr>
              <a:t>Work in Progress – </a:t>
            </a:r>
            <a:r>
              <a:rPr lang="ru-RU" altLang="ru-RU" sz="1800" b="1" dirty="0" smtClean="0">
                <a:latin typeface="Gilroy Light" panose="00000400000000000000" charset="-52"/>
              </a:rPr>
              <a:t>Идет работа</a:t>
            </a:r>
          </a:p>
          <a:p>
            <a:r>
              <a:rPr lang="ru-RU" altLang="ru-RU" sz="1800" b="1" dirty="0" smtClean="0">
                <a:latin typeface="Gilroy Light" panose="00000400000000000000" charset="-52"/>
              </a:rPr>
              <a:t>Энди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Бонди</a:t>
            </a:r>
            <a:r>
              <a:rPr lang="ru-RU" altLang="ru-RU" sz="1800" b="1" dirty="0" smtClean="0">
                <a:latin typeface="Gilroy Light" panose="00000400000000000000" charset="-52"/>
              </a:rPr>
              <a:t> и Лори </a:t>
            </a:r>
            <a:r>
              <a:rPr lang="ru-RU" altLang="ru-RU" sz="1800" b="1" dirty="0" err="1" smtClean="0">
                <a:latin typeface="Gilroy Light" panose="00000400000000000000" charset="-52"/>
              </a:rPr>
              <a:t>Фрост</a:t>
            </a:r>
            <a:r>
              <a:rPr lang="ru-RU" altLang="ru-RU" sz="1800" b="1" dirty="0" smtClean="0">
                <a:latin typeface="Gilroy Light" panose="00000400000000000000" charset="-52"/>
              </a:rPr>
              <a:t>: Система альтернативной коммуникации с помощью карточек (</a:t>
            </a:r>
            <a:r>
              <a:rPr lang="ru-RU" altLang="ru-RU" sz="1800" b="1" dirty="0" err="1" smtClean="0">
                <a:latin typeface="Gilroy Light" panose="00000400000000000000" charset="-52"/>
              </a:rPr>
              <a:t>pecs</a:t>
            </a:r>
            <a:r>
              <a:rPr lang="ru-RU" altLang="ru-RU" sz="1800" b="1" dirty="0" smtClean="0">
                <a:latin typeface="Gilroy Light" panose="00000400000000000000" charset="-52"/>
              </a:rPr>
              <a:t>)</a:t>
            </a:r>
            <a:r>
              <a:rPr lang="ru-RU" altLang="ru-RU" dirty="0" smtClean="0">
                <a:latin typeface="Gilroy Light" panose="00000400000000000000" charset="-52"/>
              </a:rPr>
              <a:t/>
            </a:r>
            <a:br>
              <a:rPr lang="ru-RU" altLang="ru-RU" dirty="0" smtClean="0">
                <a:latin typeface="Gilroy Light" panose="00000400000000000000" charset="-52"/>
              </a:rPr>
            </a:br>
            <a:endParaRPr lang="en-US" altLang="ru-RU" dirty="0" smtClean="0">
              <a:latin typeface="Gilroy Light" panose="00000400000000000000" charset="-52"/>
            </a:endParaRPr>
          </a:p>
          <a:p>
            <a:endParaRPr lang="ru-RU" altLang="ru-RU" dirty="0" smtClean="0">
              <a:latin typeface="Gilroy Light" panose="000004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691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4892" y="1552353"/>
            <a:ext cx="13369229" cy="503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altLang="ru-RU" dirty="0" smtClean="0">
                <a:latin typeface="Gilroy Light" panose="00000400000000000000" charset="-52"/>
              </a:rPr>
              <a:t>Список ресурсов</a:t>
            </a:r>
          </a:p>
        </p:txBody>
      </p:sp>
    </p:spTree>
    <p:extLst>
      <p:ext uri="{BB962C8B-B14F-4D97-AF65-F5344CB8AC3E}">
        <p14:creationId xmlns:p14="http://schemas.microsoft.com/office/powerpoint/2010/main" val="944939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321" y="366121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Gilroy Light" panose="00000400000000000000" charset="-52"/>
              </a:rPr>
              <a:t>Наши ресурсы</a:t>
            </a:r>
            <a:endParaRPr lang="ru-RU" sz="3200" dirty="0">
              <a:latin typeface="Gilroy Light" panose="0000040000000000000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https://aba-mozaika.ru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r="24415" b="33773"/>
          <a:stretch/>
        </p:blipFill>
        <p:spPr>
          <a:xfrm>
            <a:off x="6694792" y="3369218"/>
            <a:ext cx="5131350" cy="348878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99" y="2779415"/>
            <a:ext cx="644824" cy="6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853" y="2805491"/>
            <a:ext cx="618747" cy="618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826" y="2792084"/>
            <a:ext cx="632154" cy="63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8000" y="393405"/>
            <a:ext cx="86036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Gilroy Light" panose="00000400000000000000" charset="-52"/>
              </a:rPr>
              <a:t>Сейчас можно задать вопросы</a:t>
            </a:r>
            <a:endParaRPr lang="ru-RU" sz="4400" dirty="0">
              <a:latin typeface="Gilroy Light" panose="00000400000000000000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754" y="521257"/>
            <a:ext cx="553478" cy="55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6371</TotalTime>
  <Words>573</Words>
  <Application>Microsoft Office PowerPoint</Application>
  <PresentationFormat>Произвольный</PresentationFormat>
  <Paragraphs>168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Wingdings 2</vt:lpstr>
      <vt:lpstr>Arial Black</vt:lpstr>
      <vt:lpstr>Gilroy Light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Прикладной анализ поведения  – это наука  Предмет изучения –  связь между поведением  и окружающей средой  </vt:lpstr>
      <vt:lpstr>Презентация PowerPoint</vt:lpstr>
      <vt:lpstr>Что такое поведенческое вмешательство?  Подход ПАП – целостный.  Мы смотрим на разные сферы  развития ребёнка и каждый раз создаём  индивидуальную программу   </vt:lpstr>
      <vt:lpstr>Презентация PowerPoint</vt:lpstr>
      <vt:lpstr>Презентация PowerPoint</vt:lpstr>
      <vt:lpstr>ФАКТОРЫ, ВЛИЯЮЩИЕ  НА ЭФФЕКТИВНОСТЬ:</vt:lpstr>
      <vt:lpstr>Презентация PowerPoint</vt:lpstr>
      <vt:lpstr>Презентация PowerPoint</vt:lpstr>
      <vt:lpstr>Пример программ, которые я делала с Алёшей из Санкт-Петербурга</vt:lpstr>
      <vt:lpstr>Презентация PowerPoint</vt:lpstr>
      <vt:lpstr>Презентация PowerPoint</vt:lpstr>
      <vt:lpstr>С чего начать?</vt:lpstr>
      <vt:lpstr>Пример чек-листа для самостоятельной работы с ребенком</vt:lpstr>
      <vt:lpstr>Список ресурсов</vt:lpstr>
      <vt:lpstr>Список ресурсов</vt:lpstr>
      <vt:lpstr>Наши ресурсы</vt:lpstr>
    </vt:vector>
  </TitlesOfParts>
  <Company>ГК ЦФТ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Щудло Саббина Михайловна</dc:creator>
  <cp:lastModifiedBy>Евгения Чульжанова</cp:lastModifiedBy>
  <cp:revision>238</cp:revision>
  <dcterms:created xsi:type="dcterms:W3CDTF">2020-10-27T14:17:56Z</dcterms:created>
  <dcterms:modified xsi:type="dcterms:W3CDTF">2022-12-08T08:22:22Z</dcterms:modified>
</cp:coreProperties>
</file>